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52" r:id="rId1"/>
    <p:sldMasterId id="2147483715" r:id="rId2"/>
  </p:sldMasterIdLst>
  <p:notesMasterIdLst>
    <p:notesMasterId r:id="rId54"/>
  </p:notesMasterIdLst>
  <p:handoutMasterIdLst>
    <p:handoutMasterId r:id="rId55"/>
  </p:handoutMasterIdLst>
  <p:sldIdLst>
    <p:sldId id="837" r:id="rId3"/>
    <p:sldId id="802" r:id="rId4"/>
    <p:sldId id="890" r:id="rId5"/>
    <p:sldId id="842" r:id="rId6"/>
    <p:sldId id="843" r:id="rId7"/>
    <p:sldId id="939" r:id="rId8"/>
    <p:sldId id="845" r:id="rId9"/>
    <p:sldId id="846" r:id="rId10"/>
    <p:sldId id="847" r:id="rId11"/>
    <p:sldId id="848" r:id="rId12"/>
    <p:sldId id="849" r:id="rId13"/>
    <p:sldId id="850" r:id="rId14"/>
    <p:sldId id="940" r:id="rId15"/>
    <p:sldId id="853" r:id="rId16"/>
    <p:sldId id="990" r:id="rId17"/>
    <p:sldId id="854" r:id="rId18"/>
    <p:sldId id="855" r:id="rId19"/>
    <p:sldId id="856" r:id="rId20"/>
    <p:sldId id="857" r:id="rId21"/>
    <p:sldId id="985" r:id="rId22"/>
    <p:sldId id="859" r:id="rId23"/>
    <p:sldId id="988" r:id="rId24"/>
    <p:sldId id="989" r:id="rId25"/>
    <p:sldId id="862" r:id="rId26"/>
    <p:sldId id="863" r:id="rId27"/>
    <p:sldId id="864" r:id="rId28"/>
    <p:sldId id="865" r:id="rId29"/>
    <p:sldId id="866" r:id="rId30"/>
    <p:sldId id="867" r:id="rId31"/>
    <p:sldId id="868" r:id="rId32"/>
    <p:sldId id="869" r:id="rId33"/>
    <p:sldId id="870" r:id="rId34"/>
    <p:sldId id="871" r:id="rId35"/>
    <p:sldId id="872" r:id="rId36"/>
    <p:sldId id="873" r:id="rId37"/>
    <p:sldId id="874" r:id="rId38"/>
    <p:sldId id="875" r:id="rId39"/>
    <p:sldId id="986" r:id="rId40"/>
    <p:sldId id="877" r:id="rId41"/>
    <p:sldId id="878" r:id="rId42"/>
    <p:sldId id="879" r:id="rId43"/>
    <p:sldId id="880" r:id="rId44"/>
    <p:sldId id="881" r:id="rId45"/>
    <p:sldId id="882" r:id="rId46"/>
    <p:sldId id="987" r:id="rId47"/>
    <p:sldId id="884" r:id="rId48"/>
    <p:sldId id="885" r:id="rId49"/>
    <p:sldId id="886" r:id="rId50"/>
    <p:sldId id="887" r:id="rId51"/>
    <p:sldId id="888" r:id="rId52"/>
    <p:sldId id="923" r:id="rId53"/>
  </p:sldIdLst>
  <p:sldSz cx="12192000" cy="6858000"/>
  <p:notesSz cx="6997700" cy="9271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9" userDrawn="1">
          <p15:clr>
            <a:srgbClr val="A4A3A4"/>
          </p15:clr>
        </p15:guide>
        <p15:guide id="2" pos="3803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00000"/>
    <a:srgbClr val="4FD1FF"/>
    <a:srgbClr val="9AC2FE"/>
    <a:srgbClr val="BAE18F"/>
    <a:srgbClr val="004D86"/>
    <a:srgbClr val="A3D8FF"/>
    <a:srgbClr val="0000FF"/>
    <a:srgbClr val="3C52F4"/>
    <a:srgbClr val="339966"/>
    <a:srgbClr val="0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70" autoAdjust="0"/>
    <p:restoredTop sz="89767" autoAdjust="0"/>
  </p:normalViewPr>
  <p:slideViewPr>
    <p:cSldViewPr>
      <p:cViewPr varScale="1">
        <p:scale>
          <a:sx n="60" d="100"/>
          <a:sy n="60" d="100"/>
        </p:scale>
        <p:origin x="765" y="36"/>
      </p:cViewPr>
      <p:guideLst>
        <p:guide orient="horz" pos="2169"/>
        <p:guide pos="3803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26"/>
    </p:cViewPr>
  </p:sorterViewPr>
  <p:notesViewPr>
    <p:cSldViewPr>
      <p:cViewPr varScale="1">
        <p:scale>
          <a:sx n="64" d="100"/>
          <a:sy n="64" d="100"/>
        </p:scale>
        <p:origin x="308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theme" Target="theme/theme1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presProps" Target="pres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viewProps" Target="viewProp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2.wmf"/><Relationship Id="rId13" Type="http://schemas.openxmlformats.org/officeDocument/2006/relationships/image" Target="../media/image17.wmf"/><Relationship Id="rId3" Type="http://schemas.openxmlformats.org/officeDocument/2006/relationships/image" Target="../media/image7.wmf"/><Relationship Id="rId7" Type="http://schemas.openxmlformats.org/officeDocument/2006/relationships/image" Target="../media/image11.wmf"/><Relationship Id="rId12" Type="http://schemas.openxmlformats.org/officeDocument/2006/relationships/image" Target="../media/image16.wmf"/><Relationship Id="rId2" Type="http://schemas.openxmlformats.org/officeDocument/2006/relationships/image" Target="../media/image6.wmf"/><Relationship Id="rId1" Type="http://schemas.openxmlformats.org/officeDocument/2006/relationships/image" Target="../media/image5.wmf"/><Relationship Id="rId6" Type="http://schemas.openxmlformats.org/officeDocument/2006/relationships/image" Target="../media/image10.wmf"/><Relationship Id="rId11" Type="http://schemas.openxmlformats.org/officeDocument/2006/relationships/image" Target="../media/image15.wmf"/><Relationship Id="rId5" Type="http://schemas.openxmlformats.org/officeDocument/2006/relationships/image" Target="../media/image9.wmf"/><Relationship Id="rId10" Type="http://schemas.openxmlformats.org/officeDocument/2006/relationships/image" Target="../media/image14.wmf"/><Relationship Id="rId4" Type="http://schemas.openxmlformats.org/officeDocument/2006/relationships/image" Target="../media/image8.wmf"/><Relationship Id="rId9" Type="http://schemas.openxmlformats.org/officeDocument/2006/relationships/image" Target="../media/image13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.wmf"/><Relationship Id="rId6" Type="http://schemas.openxmlformats.org/officeDocument/2006/relationships/image" Target="../media/image61.wmf"/><Relationship Id="rId5" Type="http://schemas.openxmlformats.org/officeDocument/2006/relationships/image" Target="../media/image36.wmf"/><Relationship Id="rId4" Type="http://schemas.openxmlformats.org/officeDocument/2006/relationships/image" Target="../media/image60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.wmf"/><Relationship Id="rId6" Type="http://schemas.openxmlformats.org/officeDocument/2006/relationships/image" Target="../media/image61.wmf"/><Relationship Id="rId5" Type="http://schemas.openxmlformats.org/officeDocument/2006/relationships/image" Target="../media/image36.wmf"/><Relationship Id="rId4" Type="http://schemas.openxmlformats.org/officeDocument/2006/relationships/image" Target="../media/image60.w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52.wmf"/></Relationships>
</file>

<file path=ppt/drawings/_rels/vmlDrawing13.vml.rels><?xml version="1.0" encoding="UTF-8" standalone="yes"?>
<Relationships xmlns="http://schemas.openxmlformats.org/package/2006/relationships"><Relationship Id="rId8" Type="http://schemas.openxmlformats.org/officeDocument/2006/relationships/image" Target="../media/image72.wmf"/><Relationship Id="rId3" Type="http://schemas.openxmlformats.org/officeDocument/2006/relationships/image" Target="../media/image67.wmf"/><Relationship Id="rId7" Type="http://schemas.openxmlformats.org/officeDocument/2006/relationships/image" Target="../media/image71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Relationship Id="rId6" Type="http://schemas.openxmlformats.org/officeDocument/2006/relationships/image" Target="../media/image70.wmf"/><Relationship Id="rId5" Type="http://schemas.openxmlformats.org/officeDocument/2006/relationships/image" Target="../media/image69.wmf"/><Relationship Id="rId10" Type="http://schemas.openxmlformats.org/officeDocument/2006/relationships/image" Target="../media/image74.wmf"/><Relationship Id="rId4" Type="http://schemas.openxmlformats.org/officeDocument/2006/relationships/image" Target="../media/image68.wmf"/><Relationship Id="rId9" Type="http://schemas.openxmlformats.org/officeDocument/2006/relationships/image" Target="../media/image73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7" Type="http://schemas.openxmlformats.org/officeDocument/2006/relationships/image" Target="../media/image86.wmf"/><Relationship Id="rId2" Type="http://schemas.openxmlformats.org/officeDocument/2006/relationships/image" Target="../media/image82.wmf"/><Relationship Id="rId1" Type="http://schemas.openxmlformats.org/officeDocument/2006/relationships/image" Target="../media/image81.wmf"/><Relationship Id="rId6" Type="http://schemas.openxmlformats.org/officeDocument/2006/relationships/image" Target="../media/image85.wmf"/><Relationship Id="rId5" Type="http://schemas.openxmlformats.org/officeDocument/2006/relationships/image" Target="../media/image84.wmf"/><Relationship Id="rId4" Type="http://schemas.openxmlformats.org/officeDocument/2006/relationships/image" Target="../media/image83.wmf"/></Relationships>
</file>

<file path=ppt/drawings/_rels/vmlDrawing1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7" Type="http://schemas.openxmlformats.org/officeDocument/2006/relationships/image" Target="../media/image52.wmf"/><Relationship Id="rId2" Type="http://schemas.openxmlformats.org/officeDocument/2006/relationships/image" Target="../media/image88.wmf"/><Relationship Id="rId1" Type="http://schemas.openxmlformats.org/officeDocument/2006/relationships/image" Target="../media/image87.wmf"/><Relationship Id="rId6" Type="http://schemas.openxmlformats.org/officeDocument/2006/relationships/image" Target="../media/image90.wmf"/><Relationship Id="rId5" Type="http://schemas.openxmlformats.org/officeDocument/2006/relationships/image" Target="../media/image89.wmf"/><Relationship Id="rId4" Type="http://schemas.openxmlformats.org/officeDocument/2006/relationships/image" Target="../media/image60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92.wmf"/><Relationship Id="rId2" Type="http://schemas.openxmlformats.org/officeDocument/2006/relationships/image" Target="../media/image91.wmf"/><Relationship Id="rId1" Type="http://schemas.openxmlformats.org/officeDocument/2006/relationships/image" Target="../media/image5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95.wmf"/><Relationship Id="rId2" Type="http://schemas.openxmlformats.org/officeDocument/2006/relationships/image" Target="../media/image94.wmf"/><Relationship Id="rId1" Type="http://schemas.openxmlformats.org/officeDocument/2006/relationships/image" Target="../media/image93.wmf"/><Relationship Id="rId4" Type="http://schemas.openxmlformats.org/officeDocument/2006/relationships/image" Target="../media/image96.w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98.wmf"/><Relationship Id="rId1" Type="http://schemas.openxmlformats.org/officeDocument/2006/relationships/image" Target="../media/image97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5.wmf"/><Relationship Id="rId3" Type="http://schemas.openxmlformats.org/officeDocument/2006/relationships/image" Target="../media/image20.wmf"/><Relationship Id="rId7" Type="http://schemas.openxmlformats.org/officeDocument/2006/relationships/image" Target="../media/image24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6" Type="http://schemas.openxmlformats.org/officeDocument/2006/relationships/image" Target="../media/image23.wmf"/><Relationship Id="rId11" Type="http://schemas.openxmlformats.org/officeDocument/2006/relationships/image" Target="../media/image28.wmf"/><Relationship Id="rId5" Type="http://schemas.openxmlformats.org/officeDocument/2006/relationships/image" Target="../media/image22.wmf"/><Relationship Id="rId10" Type="http://schemas.openxmlformats.org/officeDocument/2006/relationships/image" Target="../media/image27.wmf"/><Relationship Id="rId4" Type="http://schemas.openxmlformats.org/officeDocument/2006/relationships/image" Target="../media/image21.wmf"/><Relationship Id="rId9" Type="http://schemas.openxmlformats.org/officeDocument/2006/relationships/image" Target="../media/image26.wmf"/></Relationships>
</file>

<file path=ppt/drawings/_rels/vmlDrawing20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image" Target="../media/image103.wmf"/><Relationship Id="rId7" Type="http://schemas.openxmlformats.org/officeDocument/2006/relationships/image" Target="../media/image105.wmf"/><Relationship Id="rId2" Type="http://schemas.openxmlformats.org/officeDocument/2006/relationships/image" Target="../media/image102.wmf"/><Relationship Id="rId1" Type="http://schemas.openxmlformats.org/officeDocument/2006/relationships/image" Target="../media/image101.wmf"/><Relationship Id="rId6" Type="http://schemas.openxmlformats.org/officeDocument/2006/relationships/image" Target="../media/image63.wmf"/><Relationship Id="rId11" Type="http://schemas.openxmlformats.org/officeDocument/2006/relationships/image" Target="../media/image109.wmf"/><Relationship Id="rId5" Type="http://schemas.openxmlformats.org/officeDocument/2006/relationships/image" Target="../media/image15.wmf"/><Relationship Id="rId10" Type="http://schemas.openxmlformats.org/officeDocument/2006/relationships/image" Target="../media/image108.wmf"/><Relationship Id="rId4" Type="http://schemas.openxmlformats.org/officeDocument/2006/relationships/image" Target="../media/image104.wmf"/><Relationship Id="rId9" Type="http://schemas.openxmlformats.org/officeDocument/2006/relationships/image" Target="../media/image107.wmf"/></Relationships>
</file>

<file path=ppt/drawings/_rels/vmlDrawing2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wmf"/><Relationship Id="rId2" Type="http://schemas.openxmlformats.org/officeDocument/2006/relationships/image" Target="../media/image73.wmf"/><Relationship Id="rId1" Type="http://schemas.openxmlformats.org/officeDocument/2006/relationships/image" Target="../media/image102.wmf"/><Relationship Id="rId5" Type="http://schemas.openxmlformats.org/officeDocument/2006/relationships/image" Target="../media/image112.wmf"/><Relationship Id="rId4" Type="http://schemas.openxmlformats.org/officeDocument/2006/relationships/image" Target="../media/image111.wmf"/></Relationships>
</file>

<file path=ppt/drawings/_rels/vmlDrawing2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wmf"/><Relationship Id="rId2" Type="http://schemas.openxmlformats.org/officeDocument/2006/relationships/image" Target="../media/image63.wmf"/><Relationship Id="rId1" Type="http://schemas.openxmlformats.org/officeDocument/2006/relationships/image" Target="../media/image115.wmf"/><Relationship Id="rId6" Type="http://schemas.openxmlformats.org/officeDocument/2006/relationships/image" Target="../media/image86.wmf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drawings/_rels/vmlDrawing23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wmf"/><Relationship Id="rId2" Type="http://schemas.openxmlformats.org/officeDocument/2006/relationships/image" Target="../media/image121.wmf"/><Relationship Id="rId1" Type="http://schemas.openxmlformats.org/officeDocument/2006/relationships/image" Target="../media/image120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1.wmf"/><Relationship Id="rId2" Type="http://schemas.openxmlformats.org/officeDocument/2006/relationships/image" Target="../media/image30.wmf"/><Relationship Id="rId1" Type="http://schemas.openxmlformats.org/officeDocument/2006/relationships/image" Target="../media/image29.wmf"/></Relationships>
</file>

<file path=ppt/drawings/_rels/vmlDrawing4.vml.rels><?xml version="1.0" encoding="UTF-8" standalone="yes"?>
<Relationships xmlns="http://schemas.openxmlformats.org/package/2006/relationships"><Relationship Id="rId8" Type="http://schemas.openxmlformats.org/officeDocument/2006/relationships/image" Target="../media/image37.wmf"/><Relationship Id="rId3" Type="http://schemas.openxmlformats.org/officeDocument/2006/relationships/image" Target="../media/image33.wmf"/><Relationship Id="rId7" Type="http://schemas.openxmlformats.org/officeDocument/2006/relationships/image" Target="../media/image36.wmf"/><Relationship Id="rId2" Type="http://schemas.openxmlformats.org/officeDocument/2006/relationships/image" Target="../media/image32.wmf"/><Relationship Id="rId1" Type="http://schemas.openxmlformats.org/officeDocument/2006/relationships/image" Target="../media/image22.wmf"/><Relationship Id="rId6" Type="http://schemas.openxmlformats.org/officeDocument/2006/relationships/image" Target="../media/image28.wmf"/><Relationship Id="rId5" Type="http://schemas.openxmlformats.org/officeDocument/2006/relationships/image" Target="../media/image35.wmf"/><Relationship Id="rId4" Type="http://schemas.openxmlformats.org/officeDocument/2006/relationships/image" Target="../media/image34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39.wmf"/><Relationship Id="rId1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5" Type="http://schemas.openxmlformats.org/officeDocument/2006/relationships/image" Target="../media/image44.wmf"/><Relationship Id="rId4" Type="http://schemas.openxmlformats.org/officeDocument/2006/relationships/image" Target="../media/image43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6" Type="http://schemas.openxmlformats.org/officeDocument/2006/relationships/image" Target="../media/image44.wmf"/><Relationship Id="rId5" Type="http://schemas.openxmlformats.org/officeDocument/2006/relationships/image" Target="../media/image45.wmf"/><Relationship Id="rId4" Type="http://schemas.openxmlformats.org/officeDocument/2006/relationships/image" Target="../media/image43.wmf"/></Relationships>
</file>

<file path=ppt/drawings/_rels/vmlDrawing8.vml.rels><?xml version="1.0" encoding="UTF-8" standalone="yes"?>
<Relationships xmlns="http://schemas.openxmlformats.org/package/2006/relationships"><Relationship Id="rId8" Type="http://schemas.openxmlformats.org/officeDocument/2006/relationships/image" Target="../media/image53.wmf"/><Relationship Id="rId3" Type="http://schemas.openxmlformats.org/officeDocument/2006/relationships/image" Target="../media/image48.wmf"/><Relationship Id="rId7" Type="http://schemas.openxmlformats.org/officeDocument/2006/relationships/image" Target="../media/image52.wmf"/><Relationship Id="rId2" Type="http://schemas.openxmlformats.org/officeDocument/2006/relationships/image" Target="../media/image47.wmf"/><Relationship Id="rId1" Type="http://schemas.openxmlformats.org/officeDocument/2006/relationships/image" Target="../media/image46.wmf"/><Relationship Id="rId6" Type="http://schemas.openxmlformats.org/officeDocument/2006/relationships/image" Target="../media/image51.wmf"/><Relationship Id="rId5" Type="http://schemas.openxmlformats.org/officeDocument/2006/relationships/image" Target="../media/image50.wmf"/><Relationship Id="rId4" Type="http://schemas.openxmlformats.org/officeDocument/2006/relationships/image" Target="../media/image49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6.wmf"/><Relationship Id="rId2" Type="http://schemas.openxmlformats.org/officeDocument/2006/relationships/image" Target="../media/image55.wmf"/><Relationship Id="rId1" Type="http://schemas.openxmlformats.org/officeDocument/2006/relationships/image" Target="../media/image54.wmf"/><Relationship Id="rId4" Type="http://schemas.openxmlformats.org/officeDocument/2006/relationships/image" Target="../media/image57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55874152-45B2-4726-A54F-327D23AF2B8A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9575" y="695325"/>
            <a:ext cx="617855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03725"/>
            <a:ext cx="559752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F71F6432-638A-4DD0-83D2-6A59D23289A9}" type="slidenum">
              <a:rPr lang="zh-CN" altLang="en-US"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1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98466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62022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877742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38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7607804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45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8074110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1F6432-638A-4DD0-83D2-6A59D23289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7089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2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3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33082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6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A6628-3004-4AA0-A8C7-A736293FBEE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9A6628-3004-4AA0-A8C7-A736293FBEE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13</a:t>
            </a:fld>
            <a:endParaRPr lang="en-US" altLang="zh-CN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20</a:t>
            </a:fld>
            <a:endParaRPr lang="en-US" altLang="zh-CN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hyperlink" Target="mailto:wudan@bjtu.edu.cn" TargetMode="External"/><Relationship Id="rId3" Type="http://schemas.openxmlformats.org/officeDocument/2006/relationships/hyperlink" Target="mailto:jianyu@bjtu.edu.cn" TargetMode="External"/><Relationship Id="rId7" Type="http://schemas.openxmlformats.org/officeDocument/2006/relationships/hyperlink" Target="mailto:hlli@bjtu.edu.cn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Relationship Id="rId6" Type="http://schemas.openxmlformats.org/officeDocument/2006/relationships/hyperlink" Target="mailto:hfhuang@bjtu.edu.cn" TargetMode="External"/><Relationship Id="rId5" Type="http://schemas.openxmlformats.org/officeDocument/2006/relationships/hyperlink" Target="mailto:lxtian@bjtu.edu.cn" TargetMode="External"/><Relationship Id="rId10" Type="http://schemas.openxmlformats.org/officeDocument/2006/relationships/hyperlink" Target="mailto:wj@bjtu.edu.cn" TargetMode="External"/><Relationship Id="rId4" Type="http://schemas.openxmlformats.org/officeDocument/2006/relationships/hyperlink" Target="mailto:lpjing@bjtu.edu.cn" TargetMode="External"/><Relationship Id="rId9" Type="http://schemas.openxmlformats.org/officeDocument/2006/relationships/hyperlink" Target="mailto:hywan@bjtu.edu.cn" TargetMode="Externa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543248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219615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653386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D30DFD6-FEBB-487C-BC81-7DD1A20EDED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37061668-A285-4063-9E52-140F4570C8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8468EEE-EA45-4DB8-BB0D-F1BE3056FF8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1B96F56-3B98-413F-BAA8-43FC4A82BF0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71922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230893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825008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9768744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246283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207517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2003873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287919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1854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351724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005421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676807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160282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2862787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621633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6022179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181859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7832549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081179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335894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4940653"/>
      </p:ext>
    </p:extLst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562782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9103478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446174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310287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7599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3048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1941221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2525282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197366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0237561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7658440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1854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3978949"/>
      </p:ext>
    </p:extLst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0977454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2226224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687350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345562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1316615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97616004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3941823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733885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3387656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81548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58763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97365"/>
      </p:ext>
    </p:extLst>
  </p:cSld>
  <p:clrMapOvr>
    <a:masterClrMapping/>
  </p:clrMapOvr>
  <p:hf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6719991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09907015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00218103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84790534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10076053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7102095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60312154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8849842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0692616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70702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6507112"/>
      </p:ext>
    </p:extLst>
  </p:cSld>
  <p:clrMapOvr>
    <a:masterClrMapping/>
  </p:clrMapOvr>
  <p:hf hdr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66085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-228600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57878625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F3920A-DE62-4E44-A61D-9EB55B1B4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DFF82E2D-1730-4B20-A96A-C015733DEF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82518593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5278" y="6479593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571261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3867903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9F32184-2681-485D-970D-1199D595F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A1F65B3-A330-4CE8-AE55-C8099547A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9D4F308-4E47-46CB-B779-BF0DFA114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D2689865-E0C5-49DD-866C-E8622DAC7F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45176107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3896059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54427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76516815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456545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624045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767315"/>
      </p:ext>
    </p:extLst>
  </p:cSld>
  <p:clrMapOvr>
    <a:masterClrMapping/>
  </p:clrMapOvr>
  <p:hf hdr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285419977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706420200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2464435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timgsa.baidu.com/timg?image&amp;quality=80&amp;size=b9999_10000&amp;sec=1589392467066&amp;di=858448bcac33b053afe05c80d7f9cab3&amp;imgtype=0&amp;src=http%3A%2F%2F5b0988e595225.cdn.sohucs.com%2Fimages%2F20180612%2F550cbc8547804dfb9c7d80fb69cee600.jpeg">
            <a:extLst>
              <a:ext uri="{FF2B5EF4-FFF2-40B4-BE49-F238E27FC236}">
                <a16:creationId xmlns:a16="http://schemas.microsoft.com/office/drawing/2014/main" id="{B9A6C44C-B792-4AA0-873C-5C7E310A03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b="4546"/>
          <a:stretch/>
        </p:blipFill>
        <p:spPr bwMode="auto">
          <a:xfrm>
            <a:off x="0" y="3875809"/>
            <a:ext cx="12192000" cy="29821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457200"/>
            <a:ext cx="10515600" cy="639772"/>
          </a:xfrm>
        </p:spPr>
        <p:txBody>
          <a:bodyPr/>
          <a:lstStyle>
            <a:lvl1pPr algn="ctr"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北京交通大学“机器学习”课程组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0E101D-EAAD-4086-8E7F-AEFE03FFB7EF}"/>
              </a:ext>
            </a:extLst>
          </p:cNvPr>
          <p:cNvSpPr/>
          <p:nvPr userDrawn="1"/>
        </p:nvSpPr>
        <p:spPr>
          <a:xfrm>
            <a:off x="1562100" y="1600200"/>
            <a:ext cx="487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0" hangingPunct="0">
              <a:lnSpc>
                <a:spcPct val="125000"/>
              </a:lnSpc>
              <a:buClr>
                <a:srgbClr val="7030A0"/>
              </a:buClr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于    剑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/>
              </a:rPr>
              <a:t>jianyu@bjtu.edu.cn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景丽萍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/>
              </a:rPr>
              <a:t>lpjing@bjtu.edu.cn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田丽霞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5"/>
              </a:rPr>
              <a:t>lxtian@bjtu.edu.cn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黄惠芳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6"/>
              </a:rPr>
              <a:t>hfhuang@bjtu.edu.cn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26A67C-B839-42EA-AFCF-86419D5BFF47}"/>
              </a:ext>
            </a:extLst>
          </p:cNvPr>
          <p:cNvSpPr/>
          <p:nvPr userDrawn="1"/>
        </p:nvSpPr>
        <p:spPr>
          <a:xfrm>
            <a:off x="6229350" y="1600200"/>
            <a:ext cx="422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李晓龙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7"/>
              </a:rPr>
              <a:t>hlli@bjtu.edu.cn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吴    丹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8"/>
              </a:rPr>
              <a:t>wudan@bjtu.edu.cn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 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万怀宇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9"/>
              </a:rPr>
              <a:t>hywan@bjtu.edu.cn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王    晶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10"/>
              </a:rPr>
              <a:t>wj@bjtu.edu.cn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02117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8540287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93508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71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C8586509-73F2-4770-B68B-A4F14EC465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17"/>
            <a:ext cx="10515600" cy="63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0F4FA565-D4A5-4073-8B23-EF2A4E495A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28F6A9F0-28B3-45DC-BA5C-309708ACD307}"/>
              </a:ext>
            </a:extLst>
          </p:cNvPr>
          <p:cNvSpPr txBox="1"/>
          <p:nvPr userDrawn="1"/>
        </p:nvSpPr>
        <p:spPr>
          <a:xfrm>
            <a:off x="8116403" y="6536941"/>
            <a:ext cx="38469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北京交通大学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《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机器学习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》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课程组</a:t>
            </a:r>
            <a:endParaRPr lang="zh-CN" altLang="en-US" sz="1400" b="1" dirty="0">
              <a:solidFill>
                <a:srgbClr val="0B0759"/>
              </a:solidFill>
              <a:latin typeface="+mj-ea"/>
              <a:ea typeface="+mj-ea"/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3FE34653-2322-4F04-AB29-5340AB3DFF4C}"/>
              </a:ext>
            </a:extLst>
          </p:cNvPr>
          <p:cNvSpPr txBox="1"/>
          <p:nvPr userDrawn="1"/>
        </p:nvSpPr>
        <p:spPr>
          <a:xfrm>
            <a:off x="5529678" y="6550224"/>
            <a:ext cx="11326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fld id="{B942947D-5E9E-48CD-BC64-1B8D2D672C35}" type="slidenum">
              <a:rPr lang="zh-CN" altLang="en-US" sz="1400" b="1" smtClean="0">
                <a:solidFill>
                  <a:srgbClr val="0B0759"/>
                </a:solidFill>
                <a:latin typeface="+mn-ea"/>
                <a:ea typeface="+mn-ea"/>
              </a:rPr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anose="05000000000000000000" pitchFamily="2" charset="2"/>
                <a:buNone/>
                <a:defRPr/>
              </a:pPr>
              <a:t>‹#›</a:t>
            </a:fld>
            <a:r>
              <a:rPr lang="en-US" altLang="zh-CN" sz="1400" b="1" dirty="0">
                <a:solidFill>
                  <a:srgbClr val="0B0759"/>
                </a:solidFill>
                <a:latin typeface="+mn-ea"/>
                <a:ea typeface="+mn-ea"/>
              </a:rPr>
              <a:t>/51</a:t>
            </a:r>
            <a:endParaRPr lang="zh-CN" altLang="en-US" sz="1400" b="1" dirty="0">
              <a:solidFill>
                <a:srgbClr val="0B0759"/>
              </a:solidFill>
              <a:latin typeface="+mn-ea"/>
              <a:ea typeface="+mn-ea"/>
            </a:endParaRP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BA176E00-6E86-400A-A529-52A844ACE35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" y="40616"/>
            <a:ext cx="692484" cy="6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29984A71-0EBD-4EF7-B1A7-7A0C68BBFF67}"/>
              </a:ext>
            </a:extLst>
          </p:cNvPr>
          <p:cNvCxnSpPr/>
          <p:nvPr userDrawn="1"/>
        </p:nvCxnSpPr>
        <p:spPr>
          <a:xfrm>
            <a:off x="0" y="753611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E04753A9-95E4-49E7-90D4-775B75C17B47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19092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8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8" r:id="rId26"/>
    <p:sldLayoutId id="2147483679" r:id="rId27"/>
    <p:sldLayoutId id="2147483680" r:id="rId28"/>
    <p:sldLayoutId id="2147483681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6" r:id="rId44"/>
    <p:sldLayoutId id="2147483697" r:id="rId45"/>
    <p:sldLayoutId id="2147483698" r:id="rId46"/>
    <p:sldLayoutId id="2147483699" r:id="rId47"/>
    <p:sldLayoutId id="2147483700" r:id="rId48"/>
    <p:sldLayoutId id="2147483701" r:id="rId49"/>
    <p:sldLayoutId id="2147483702" r:id="rId50"/>
    <p:sldLayoutId id="2147483703" r:id="rId51"/>
    <p:sldLayoutId id="2147483704" r:id="rId52"/>
    <p:sldLayoutId id="2147483705" r:id="rId53"/>
    <p:sldLayoutId id="2147483706" r:id="rId54"/>
    <p:sldLayoutId id="2147483707" r:id="rId55"/>
    <p:sldLayoutId id="2147483708" r:id="rId56"/>
    <p:sldLayoutId id="2147483709" r:id="rId57"/>
    <p:sldLayoutId id="2147483710" r:id="rId58"/>
    <p:sldLayoutId id="2147483711" r:id="rId59"/>
    <p:sldLayoutId id="2147483712" r:id="rId60"/>
    <p:sldLayoutId id="2147483713" r:id="rId6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617"/>
            <a:ext cx="10515600" cy="63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FF08776-AA40-4670-865D-D16F4CD20C8F}"/>
              </a:ext>
            </a:extLst>
          </p:cNvPr>
          <p:cNvSpPr txBox="1"/>
          <p:nvPr userDrawn="1"/>
        </p:nvSpPr>
        <p:spPr>
          <a:xfrm>
            <a:off x="8116403" y="6536941"/>
            <a:ext cx="38469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北京交通大学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《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机器学习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》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课程组</a:t>
            </a:r>
            <a:endParaRPr lang="zh-CN" altLang="en-US" sz="1400" b="1" dirty="0">
              <a:solidFill>
                <a:srgbClr val="0B0759"/>
              </a:solidFill>
              <a:latin typeface="+mj-ea"/>
              <a:ea typeface="+mj-ea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351088-DA8C-49E2-A01B-EA0ECB971651}"/>
              </a:ext>
            </a:extLst>
          </p:cNvPr>
          <p:cNvSpPr txBox="1"/>
          <p:nvPr userDrawn="1"/>
        </p:nvSpPr>
        <p:spPr>
          <a:xfrm>
            <a:off x="5529678" y="6550224"/>
            <a:ext cx="11326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fld id="{B942947D-5E9E-48CD-BC64-1B8D2D672C35}" type="slidenum">
              <a:rPr lang="zh-CN" altLang="en-US" sz="1400" b="1" smtClean="0">
                <a:solidFill>
                  <a:srgbClr val="0B0759"/>
                </a:solidFill>
                <a:latin typeface="+mn-ea"/>
                <a:ea typeface="+mn-ea"/>
              </a:rPr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anose="05000000000000000000" pitchFamily="2" charset="2"/>
                <a:buNone/>
                <a:defRPr/>
              </a:pPr>
              <a:t>‹#›</a:t>
            </a:fld>
            <a:r>
              <a:rPr lang="en-US" altLang="zh-CN" sz="1400" b="1" dirty="0">
                <a:solidFill>
                  <a:srgbClr val="0B0759"/>
                </a:solidFill>
                <a:latin typeface="+mn-ea"/>
                <a:ea typeface="+mn-ea"/>
              </a:rPr>
              <a:t>/10</a:t>
            </a:r>
            <a:endParaRPr lang="zh-CN" altLang="en-US" sz="1400" b="1" dirty="0">
              <a:solidFill>
                <a:srgbClr val="0B0759"/>
              </a:solidFill>
              <a:latin typeface="+mn-ea"/>
              <a:ea typeface="+mn-ea"/>
            </a:endParaRP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F8B6AA0B-7B9A-4B97-96B4-BBA24D4086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" y="40616"/>
            <a:ext cx="692484" cy="6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9B11CD7-A173-475B-B2D9-663691B0E909}"/>
              </a:ext>
            </a:extLst>
          </p:cNvPr>
          <p:cNvCxnSpPr/>
          <p:nvPr userDrawn="1"/>
        </p:nvCxnSpPr>
        <p:spPr>
          <a:xfrm>
            <a:off x="0" y="753611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7BA7B88-B94E-445A-8946-499B60566CF5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582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8.bin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30.wmf"/><Relationship Id="rId2" Type="http://schemas.openxmlformats.org/officeDocument/2006/relationships/slideLayout" Target="../slideLayouts/slideLayout21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29.wmf"/><Relationship Id="rId4" Type="http://schemas.openxmlformats.org/officeDocument/2006/relationships/oleObject" Target="../embeddings/oleObject26.bin"/><Relationship Id="rId9" Type="http://schemas.openxmlformats.org/officeDocument/2006/relationships/image" Target="../media/image3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wmf"/><Relationship Id="rId13" Type="http://schemas.openxmlformats.org/officeDocument/2006/relationships/oleObject" Target="../embeddings/oleObject34.bin"/><Relationship Id="rId18" Type="http://schemas.openxmlformats.org/officeDocument/2006/relationships/oleObject" Target="../embeddings/oleObject37.bin"/><Relationship Id="rId3" Type="http://schemas.openxmlformats.org/officeDocument/2006/relationships/oleObject" Target="../embeddings/oleObject29.bin"/><Relationship Id="rId21" Type="http://schemas.openxmlformats.org/officeDocument/2006/relationships/oleObject" Target="../embeddings/oleObject39.bin"/><Relationship Id="rId7" Type="http://schemas.openxmlformats.org/officeDocument/2006/relationships/oleObject" Target="../embeddings/oleObject31.bin"/><Relationship Id="rId12" Type="http://schemas.openxmlformats.org/officeDocument/2006/relationships/image" Target="../media/image35.wmf"/><Relationship Id="rId17" Type="http://schemas.openxmlformats.org/officeDocument/2006/relationships/image" Target="../media/image36.wmf"/><Relationship Id="rId2" Type="http://schemas.openxmlformats.org/officeDocument/2006/relationships/slideLayout" Target="../slideLayouts/slideLayout22.xml"/><Relationship Id="rId16" Type="http://schemas.openxmlformats.org/officeDocument/2006/relationships/oleObject" Target="../embeddings/oleObject36.bin"/><Relationship Id="rId20" Type="http://schemas.openxmlformats.org/officeDocument/2006/relationships/image" Target="../media/image37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wmf"/><Relationship Id="rId11" Type="http://schemas.openxmlformats.org/officeDocument/2006/relationships/oleObject" Target="../embeddings/oleObject33.bin"/><Relationship Id="rId5" Type="http://schemas.openxmlformats.org/officeDocument/2006/relationships/oleObject" Target="../embeddings/oleObject30.bin"/><Relationship Id="rId15" Type="http://schemas.openxmlformats.org/officeDocument/2006/relationships/oleObject" Target="../embeddings/oleObject35.bin"/><Relationship Id="rId10" Type="http://schemas.openxmlformats.org/officeDocument/2006/relationships/image" Target="../media/image34.wmf"/><Relationship Id="rId19" Type="http://schemas.openxmlformats.org/officeDocument/2006/relationships/oleObject" Target="../embeddings/oleObject38.bin"/><Relationship Id="rId4" Type="http://schemas.openxmlformats.org/officeDocument/2006/relationships/image" Target="../media/image22.wmf"/><Relationship Id="rId9" Type="http://schemas.openxmlformats.org/officeDocument/2006/relationships/oleObject" Target="../embeddings/oleObject32.bin"/><Relationship Id="rId14" Type="http://schemas.openxmlformats.org/officeDocument/2006/relationships/image" Target="../media/image28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0.bin"/><Relationship Id="rId2" Type="http://schemas.openxmlformats.org/officeDocument/2006/relationships/slideLayout" Target="../slideLayouts/slideLayout23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39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38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44.wmf"/><Relationship Id="rId2" Type="http://schemas.openxmlformats.org/officeDocument/2006/relationships/slideLayout" Target="../slideLayouts/slideLayout2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46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45.bin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wmf"/><Relationship Id="rId13" Type="http://schemas.openxmlformats.org/officeDocument/2006/relationships/oleObject" Target="../embeddings/oleObject46.bin"/><Relationship Id="rId3" Type="http://schemas.openxmlformats.org/officeDocument/2006/relationships/oleObject" Target="../embeddings/oleObject42.bin"/><Relationship Id="rId7" Type="http://schemas.openxmlformats.org/officeDocument/2006/relationships/oleObject" Target="../embeddings/oleObject44.bin"/><Relationship Id="rId12" Type="http://schemas.openxmlformats.org/officeDocument/2006/relationships/image" Target="../media/image45.wmf"/><Relationship Id="rId2" Type="http://schemas.openxmlformats.org/officeDocument/2006/relationships/slideLayout" Target="../slideLayouts/slideLayout2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1.wmf"/><Relationship Id="rId11" Type="http://schemas.openxmlformats.org/officeDocument/2006/relationships/oleObject" Target="../embeddings/oleObject47.bin"/><Relationship Id="rId5" Type="http://schemas.openxmlformats.org/officeDocument/2006/relationships/oleObject" Target="../embeddings/oleObject43.bin"/><Relationship Id="rId10" Type="http://schemas.openxmlformats.org/officeDocument/2006/relationships/image" Target="../media/image43.wmf"/><Relationship Id="rId4" Type="http://schemas.openxmlformats.org/officeDocument/2006/relationships/image" Target="../media/image40.wmf"/><Relationship Id="rId9" Type="http://schemas.openxmlformats.org/officeDocument/2006/relationships/oleObject" Target="../embeddings/oleObject45.bin"/><Relationship Id="rId14" Type="http://schemas.openxmlformats.org/officeDocument/2006/relationships/image" Target="../media/image44.w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wmf"/><Relationship Id="rId13" Type="http://schemas.openxmlformats.org/officeDocument/2006/relationships/oleObject" Target="../embeddings/oleObject53.bin"/><Relationship Id="rId18" Type="http://schemas.openxmlformats.org/officeDocument/2006/relationships/image" Target="../media/image53.wmf"/><Relationship Id="rId3" Type="http://schemas.openxmlformats.org/officeDocument/2006/relationships/oleObject" Target="../embeddings/oleObject48.bin"/><Relationship Id="rId21" Type="http://schemas.openxmlformats.org/officeDocument/2006/relationships/oleObject" Target="../embeddings/oleObject58.bin"/><Relationship Id="rId7" Type="http://schemas.openxmlformats.org/officeDocument/2006/relationships/oleObject" Target="../embeddings/oleObject50.bin"/><Relationship Id="rId12" Type="http://schemas.openxmlformats.org/officeDocument/2006/relationships/image" Target="../media/image50.wmf"/><Relationship Id="rId17" Type="http://schemas.openxmlformats.org/officeDocument/2006/relationships/oleObject" Target="../embeddings/oleObject55.bin"/><Relationship Id="rId2" Type="http://schemas.openxmlformats.org/officeDocument/2006/relationships/slideLayout" Target="../slideLayouts/slideLayout29.xml"/><Relationship Id="rId16" Type="http://schemas.openxmlformats.org/officeDocument/2006/relationships/image" Target="../media/image52.wmf"/><Relationship Id="rId20" Type="http://schemas.openxmlformats.org/officeDocument/2006/relationships/oleObject" Target="../embeddings/oleObject57.bin"/><Relationship Id="rId1" Type="http://schemas.openxmlformats.org/officeDocument/2006/relationships/vmlDrawing" Target="../drawings/vmlDrawing8.vml"/><Relationship Id="rId6" Type="http://schemas.openxmlformats.org/officeDocument/2006/relationships/image" Target="../media/image47.wmf"/><Relationship Id="rId11" Type="http://schemas.openxmlformats.org/officeDocument/2006/relationships/oleObject" Target="../embeddings/oleObject52.bin"/><Relationship Id="rId5" Type="http://schemas.openxmlformats.org/officeDocument/2006/relationships/oleObject" Target="../embeddings/oleObject49.bin"/><Relationship Id="rId15" Type="http://schemas.openxmlformats.org/officeDocument/2006/relationships/oleObject" Target="../embeddings/oleObject54.bin"/><Relationship Id="rId10" Type="http://schemas.openxmlformats.org/officeDocument/2006/relationships/image" Target="../media/image49.wmf"/><Relationship Id="rId19" Type="http://schemas.openxmlformats.org/officeDocument/2006/relationships/oleObject" Target="../embeddings/oleObject56.bin"/><Relationship Id="rId4" Type="http://schemas.openxmlformats.org/officeDocument/2006/relationships/image" Target="../media/image46.wmf"/><Relationship Id="rId9" Type="http://schemas.openxmlformats.org/officeDocument/2006/relationships/oleObject" Target="../embeddings/oleObject51.bin"/><Relationship Id="rId14" Type="http://schemas.openxmlformats.org/officeDocument/2006/relationships/image" Target="../media/image51.wmf"/><Relationship Id="rId22" Type="http://schemas.openxmlformats.org/officeDocument/2006/relationships/oleObject" Target="../embeddings/oleObject59.bin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wmf"/><Relationship Id="rId3" Type="http://schemas.openxmlformats.org/officeDocument/2006/relationships/oleObject" Target="../embeddings/oleObject60.bin"/><Relationship Id="rId7" Type="http://schemas.openxmlformats.org/officeDocument/2006/relationships/oleObject" Target="../embeddings/oleObject62.bin"/><Relationship Id="rId2" Type="http://schemas.openxmlformats.org/officeDocument/2006/relationships/slideLayout" Target="../slideLayouts/slideLayout30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61.bin"/><Relationship Id="rId10" Type="http://schemas.openxmlformats.org/officeDocument/2006/relationships/image" Target="../media/image57.wmf"/><Relationship Id="rId4" Type="http://schemas.openxmlformats.org/officeDocument/2006/relationships/image" Target="../media/image54.wmf"/><Relationship Id="rId9" Type="http://schemas.openxmlformats.org/officeDocument/2006/relationships/oleObject" Target="../embeddings/oleObject63.bin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69.bin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33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10" Type="http://schemas.openxmlformats.org/officeDocument/2006/relationships/image" Target="../media/image60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61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13" Type="http://schemas.openxmlformats.org/officeDocument/2006/relationships/oleObject" Target="../embeddings/oleObject69.bin"/><Relationship Id="rId3" Type="http://schemas.openxmlformats.org/officeDocument/2006/relationships/oleObject" Target="../embeddings/oleObject64.bin"/><Relationship Id="rId7" Type="http://schemas.openxmlformats.org/officeDocument/2006/relationships/oleObject" Target="../embeddings/oleObject66.bin"/><Relationship Id="rId12" Type="http://schemas.openxmlformats.org/officeDocument/2006/relationships/image" Target="../media/image36.wmf"/><Relationship Id="rId2" Type="http://schemas.openxmlformats.org/officeDocument/2006/relationships/slideLayout" Target="../slideLayouts/slideLayout34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68.bin"/><Relationship Id="rId5" Type="http://schemas.openxmlformats.org/officeDocument/2006/relationships/oleObject" Target="../embeddings/oleObject65.bin"/><Relationship Id="rId15" Type="http://schemas.openxmlformats.org/officeDocument/2006/relationships/oleObject" Target="../embeddings/oleObject70.bin"/><Relationship Id="rId10" Type="http://schemas.openxmlformats.org/officeDocument/2006/relationships/image" Target="../media/image60.wmf"/><Relationship Id="rId4" Type="http://schemas.openxmlformats.org/officeDocument/2006/relationships/image" Target="../media/image5.wmf"/><Relationship Id="rId9" Type="http://schemas.openxmlformats.org/officeDocument/2006/relationships/oleObject" Target="../embeddings/oleObject67.bin"/><Relationship Id="rId14" Type="http://schemas.openxmlformats.org/officeDocument/2006/relationships/image" Target="../media/image61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3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36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72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71.bin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5.bin"/><Relationship Id="rId13" Type="http://schemas.openxmlformats.org/officeDocument/2006/relationships/image" Target="../media/image69.wmf"/><Relationship Id="rId18" Type="http://schemas.openxmlformats.org/officeDocument/2006/relationships/oleObject" Target="../embeddings/oleObject80.bin"/><Relationship Id="rId3" Type="http://schemas.openxmlformats.org/officeDocument/2006/relationships/notesSlide" Target="../notesSlides/notesSlide10.xml"/><Relationship Id="rId21" Type="http://schemas.openxmlformats.org/officeDocument/2006/relationships/image" Target="../media/image73.wmf"/><Relationship Id="rId7" Type="http://schemas.openxmlformats.org/officeDocument/2006/relationships/image" Target="../media/image66.wmf"/><Relationship Id="rId12" Type="http://schemas.openxmlformats.org/officeDocument/2006/relationships/oleObject" Target="../embeddings/oleObject77.bin"/><Relationship Id="rId17" Type="http://schemas.openxmlformats.org/officeDocument/2006/relationships/image" Target="../media/image71.wmf"/><Relationship Id="rId2" Type="http://schemas.openxmlformats.org/officeDocument/2006/relationships/slideLayout" Target="../slideLayouts/slideLayout37.xml"/><Relationship Id="rId16" Type="http://schemas.openxmlformats.org/officeDocument/2006/relationships/oleObject" Target="../embeddings/oleObject79.bin"/><Relationship Id="rId20" Type="http://schemas.openxmlformats.org/officeDocument/2006/relationships/oleObject" Target="../embeddings/oleObject81.bin"/><Relationship Id="rId1" Type="http://schemas.openxmlformats.org/officeDocument/2006/relationships/vmlDrawing" Target="../drawings/vmlDrawing13.vml"/><Relationship Id="rId6" Type="http://schemas.openxmlformats.org/officeDocument/2006/relationships/oleObject" Target="../embeddings/oleObject74.bin"/><Relationship Id="rId11" Type="http://schemas.openxmlformats.org/officeDocument/2006/relationships/image" Target="../media/image68.wmf"/><Relationship Id="rId5" Type="http://schemas.openxmlformats.org/officeDocument/2006/relationships/image" Target="../media/image65.wmf"/><Relationship Id="rId15" Type="http://schemas.openxmlformats.org/officeDocument/2006/relationships/image" Target="../media/image70.wmf"/><Relationship Id="rId23" Type="http://schemas.openxmlformats.org/officeDocument/2006/relationships/image" Target="../media/image74.wmf"/><Relationship Id="rId10" Type="http://schemas.openxmlformats.org/officeDocument/2006/relationships/oleObject" Target="../embeddings/oleObject76.bin"/><Relationship Id="rId19" Type="http://schemas.openxmlformats.org/officeDocument/2006/relationships/image" Target="../media/image72.wmf"/><Relationship Id="rId4" Type="http://schemas.openxmlformats.org/officeDocument/2006/relationships/oleObject" Target="../embeddings/oleObject73.bin"/><Relationship Id="rId9" Type="http://schemas.openxmlformats.org/officeDocument/2006/relationships/image" Target="../media/image67.wmf"/><Relationship Id="rId14" Type="http://schemas.openxmlformats.org/officeDocument/2006/relationships/oleObject" Target="../embeddings/oleObject78.bin"/><Relationship Id="rId22" Type="http://schemas.openxmlformats.org/officeDocument/2006/relationships/oleObject" Target="../embeddings/oleObject82.bin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8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83.bin"/><Relationship Id="rId7" Type="http://schemas.openxmlformats.org/officeDocument/2006/relationships/oleObject" Target="../embeddings/oleObject85.bin"/><Relationship Id="rId2" Type="http://schemas.openxmlformats.org/officeDocument/2006/relationships/slideLayout" Target="../slideLayouts/slideLayout39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84.bin"/><Relationship Id="rId4" Type="http://schemas.openxmlformats.org/officeDocument/2006/relationships/image" Target="../media/image76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13" Type="http://schemas.openxmlformats.org/officeDocument/2006/relationships/oleObject" Target="../embeddings/oleObject91.bin"/><Relationship Id="rId18" Type="http://schemas.openxmlformats.org/officeDocument/2006/relationships/oleObject" Target="../embeddings/oleObject94.bin"/><Relationship Id="rId3" Type="http://schemas.openxmlformats.org/officeDocument/2006/relationships/oleObject" Target="../embeddings/oleObject86.bin"/><Relationship Id="rId7" Type="http://schemas.openxmlformats.org/officeDocument/2006/relationships/oleObject" Target="../embeddings/oleObject88.bin"/><Relationship Id="rId12" Type="http://schemas.openxmlformats.org/officeDocument/2006/relationships/image" Target="../media/image84.wmf"/><Relationship Id="rId17" Type="http://schemas.openxmlformats.org/officeDocument/2006/relationships/oleObject" Target="../embeddings/oleObject93.bin"/><Relationship Id="rId2" Type="http://schemas.openxmlformats.org/officeDocument/2006/relationships/slideLayout" Target="../slideLayouts/slideLayout42.xml"/><Relationship Id="rId16" Type="http://schemas.openxmlformats.org/officeDocument/2006/relationships/image" Target="../media/image86.wmf"/><Relationship Id="rId1" Type="http://schemas.openxmlformats.org/officeDocument/2006/relationships/vmlDrawing" Target="../drawings/vmlDrawing15.vml"/><Relationship Id="rId6" Type="http://schemas.openxmlformats.org/officeDocument/2006/relationships/image" Target="../media/image82.wmf"/><Relationship Id="rId11" Type="http://schemas.openxmlformats.org/officeDocument/2006/relationships/oleObject" Target="../embeddings/oleObject90.bin"/><Relationship Id="rId5" Type="http://schemas.openxmlformats.org/officeDocument/2006/relationships/oleObject" Target="../embeddings/oleObject87.bin"/><Relationship Id="rId15" Type="http://schemas.openxmlformats.org/officeDocument/2006/relationships/oleObject" Target="../embeddings/oleObject92.bin"/><Relationship Id="rId10" Type="http://schemas.openxmlformats.org/officeDocument/2006/relationships/image" Target="../media/image83.wmf"/><Relationship Id="rId4" Type="http://schemas.openxmlformats.org/officeDocument/2006/relationships/image" Target="../media/image81.wmf"/><Relationship Id="rId9" Type="http://schemas.openxmlformats.org/officeDocument/2006/relationships/oleObject" Target="../embeddings/oleObject89.bin"/><Relationship Id="rId14" Type="http://schemas.openxmlformats.org/officeDocument/2006/relationships/image" Target="../media/image85.wmf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7.bin"/><Relationship Id="rId13" Type="http://schemas.openxmlformats.org/officeDocument/2006/relationships/image" Target="../media/image89.wmf"/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88.wmf"/><Relationship Id="rId12" Type="http://schemas.openxmlformats.org/officeDocument/2006/relationships/oleObject" Target="../embeddings/oleObject99.bin"/><Relationship Id="rId17" Type="http://schemas.openxmlformats.org/officeDocument/2006/relationships/image" Target="../media/image52.wmf"/><Relationship Id="rId2" Type="http://schemas.openxmlformats.org/officeDocument/2006/relationships/slideLayout" Target="../slideLayouts/slideLayout43.xml"/><Relationship Id="rId16" Type="http://schemas.openxmlformats.org/officeDocument/2006/relationships/oleObject" Target="../embeddings/oleObject101.bin"/><Relationship Id="rId1" Type="http://schemas.openxmlformats.org/officeDocument/2006/relationships/vmlDrawing" Target="../drawings/vmlDrawing16.vml"/><Relationship Id="rId6" Type="http://schemas.openxmlformats.org/officeDocument/2006/relationships/oleObject" Target="../embeddings/oleObject96.bin"/><Relationship Id="rId11" Type="http://schemas.openxmlformats.org/officeDocument/2006/relationships/image" Target="../media/image60.wmf"/><Relationship Id="rId5" Type="http://schemas.openxmlformats.org/officeDocument/2006/relationships/image" Target="../media/image87.wmf"/><Relationship Id="rId15" Type="http://schemas.openxmlformats.org/officeDocument/2006/relationships/image" Target="../media/image90.wmf"/><Relationship Id="rId10" Type="http://schemas.openxmlformats.org/officeDocument/2006/relationships/oleObject" Target="../embeddings/oleObject98.bin"/><Relationship Id="rId4" Type="http://schemas.openxmlformats.org/officeDocument/2006/relationships/oleObject" Target="../embeddings/oleObject95.bin"/><Relationship Id="rId9" Type="http://schemas.openxmlformats.org/officeDocument/2006/relationships/image" Target="../media/image53.wmf"/><Relationship Id="rId14" Type="http://schemas.openxmlformats.org/officeDocument/2006/relationships/oleObject" Target="../embeddings/oleObject10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4.bin"/><Relationship Id="rId3" Type="http://schemas.openxmlformats.org/officeDocument/2006/relationships/image" Target="../media/image92.png"/><Relationship Id="rId7" Type="http://schemas.openxmlformats.org/officeDocument/2006/relationships/image" Target="../media/image91.wmf"/><Relationship Id="rId2" Type="http://schemas.openxmlformats.org/officeDocument/2006/relationships/slideLayout" Target="../slideLayouts/slideLayout44.xml"/><Relationship Id="rId1" Type="http://schemas.openxmlformats.org/officeDocument/2006/relationships/vmlDrawing" Target="../drawings/vmlDrawing17.vml"/><Relationship Id="rId6" Type="http://schemas.openxmlformats.org/officeDocument/2006/relationships/oleObject" Target="../embeddings/oleObject103.bin"/><Relationship Id="rId5" Type="http://schemas.openxmlformats.org/officeDocument/2006/relationships/image" Target="../media/image52.wmf"/><Relationship Id="rId4" Type="http://schemas.openxmlformats.org/officeDocument/2006/relationships/oleObject" Target="../embeddings/oleObject102.bin"/><Relationship Id="rId9" Type="http://schemas.openxmlformats.org/officeDocument/2006/relationships/image" Target="../media/image92.w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wmf"/><Relationship Id="rId3" Type="http://schemas.openxmlformats.org/officeDocument/2006/relationships/oleObject" Target="../embeddings/oleObject105.bin"/><Relationship Id="rId7" Type="http://schemas.openxmlformats.org/officeDocument/2006/relationships/oleObject" Target="../embeddings/oleObject107.bin"/><Relationship Id="rId2" Type="http://schemas.openxmlformats.org/officeDocument/2006/relationships/slideLayout" Target="../slideLayouts/slideLayout4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06.bin"/><Relationship Id="rId10" Type="http://schemas.openxmlformats.org/officeDocument/2006/relationships/image" Target="../media/image96.wmf"/><Relationship Id="rId4" Type="http://schemas.openxmlformats.org/officeDocument/2006/relationships/image" Target="../media/image93.wmf"/><Relationship Id="rId9" Type="http://schemas.openxmlformats.org/officeDocument/2006/relationships/oleObject" Target="../embeddings/oleObject108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9.bin"/><Relationship Id="rId2" Type="http://schemas.openxmlformats.org/officeDocument/2006/relationships/slideLayout" Target="../slideLayouts/slideLayout46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98.wmf"/><Relationship Id="rId5" Type="http://schemas.openxmlformats.org/officeDocument/2006/relationships/oleObject" Target="../embeddings/oleObject110.bin"/><Relationship Id="rId4" Type="http://schemas.openxmlformats.org/officeDocument/2006/relationships/image" Target="../media/image97.wmf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4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48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16.bin"/><Relationship Id="rId18" Type="http://schemas.openxmlformats.org/officeDocument/2006/relationships/image" Target="../media/image106.wmf"/><Relationship Id="rId26" Type="http://schemas.openxmlformats.org/officeDocument/2006/relationships/oleObject" Target="../embeddings/oleObject123.bin"/><Relationship Id="rId21" Type="http://schemas.openxmlformats.org/officeDocument/2006/relationships/oleObject" Target="../embeddings/oleObject120.bin"/><Relationship Id="rId34" Type="http://schemas.openxmlformats.org/officeDocument/2006/relationships/oleObject" Target="../embeddings/oleObject131.bin"/><Relationship Id="rId7" Type="http://schemas.openxmlformats.org/officeDocument/2006/relationships/oleObject" Target="../embeddings/oleObject113.bin"/><Relationship Id="rId12" Type="http://schemas.openxmlformats.org/officeDocument/2006/relationships/image" Target="../media/image15.wmf"/><Relationship Id="rId17" Type="http://schemas.openxmlformats.org/officeDocument/2006/relationships/oleObject" Target="../embeddings/oleObject118.bin"/><Relationship Id="rId25" Type="http://schemas.openxmlformats.org/officeDocument/2006/relationships/oleObject" Target="../embeddings/oleObject122.bin"/><Relationship Id="rId33" Type="http://schemas.openxmlformats.org/officeDocument/2006/relationships/oleObject" Target="../embeddings/oleObject130.bin"/><Relationship Id="rId38" Type="http://schemas.openxmlformats.org/officeDocument/2006/relationships/oleObject" Target="../embeddings/oleObject135.bin"/><Relationship Id="rId2" Type="http://schemas.openxmlformats.org/officeDocument/2006/relationships/slideLayout" Target="../slideLayouts/slideLayout51.xml"/><Relationship Id="rId16" Type="http://schemas.openxmlformats.org/officeDocument/2006/relationships/image" Target="../media/image105.wmf"/><Relationship Id="rId20" Type="http://schemas.openxmlformats.org/officeDocument/2006/relationships/image" Target="../media/image107.wmf"/><Relationship Id="rId29" Type="http://schemas.openxmlformats.org/officeDocument/2006/relationships/oleObject" Target="../embeddings/oleObject126.bin"/><Relationship Id="rId1" Type="http://schemas.openxmlformats.org/officeDocument/2006/relationships/vmlDrawing" Target="../drawings/vmlDrawing20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115.bin"/><Relationship Id="rId24" Type="http://schemas.openxmlformats.org/officeDocument/2006/relationships/image" Target="../media/image109.wmf"/><Relationship Id="rId32" Type="http://schemas.openxmlformats.org/officeDocument/2006/relationships/oleObject" Target="../embeddings/oleObject129.bin"/><Relationship Id="rId37" Type="http://schemas.openxmlformats.org/officeDocument/2006/relationships/oleObject" Target="../embeddings/oleObject134.bin"/><Relationship Id="rId5" Type="http://schemas.openxmlformats.org/officeDocument/2006/relationships/oleObject" Target="../embeddings/oleObject112.bin"/><Relationship Id="rId15" Type="http://schemas.openxmlformats.org/officeDocument/2006/relationships/oleObject" Target="../embeddings/oleObject117.bin"/><Relationship Id="rId23" Type="http://schemas.openxmlformats.org/officeDocument/2006/relationships/oleObject" Target="../embeddings/oleObject121.bin"/><Relationship Id="rId28" Type="http://schemas.openxmlformats.org/officeDocument/2006/relationships/oleObject" Target="../embeddings/oleObject125.bin"/><Relationship Id="rId36" Type="http://schemas.openxmlformats.org/officeDocument/2006/relationships/oleObject" Target="../embeddings/oleObject133.bin"/><Relationship Id="rId10" Type="http://schemas.openxmlformats.org/officeDocument/2006/relationships/image" Target="../media/image104.wmf"/><Relationship Id="rId19" Type="http://schemas.openxmlformats.org/officeDocument/2006/relationships/oleObject" Target="../embeddings/oleObject119.bin"/><Relationship Id="rId31" Type="http://schemas.openxmlformats.org/officeDocument/2006/relationships/oleObject" Target="../embeddings/oleObject128.bin"/><Relationship Id="rId4" Type="http://schemas.openxmlformats.org/officeDocument/2006/relationships/image" Target="../media/image101.wmf"/><Relationship Id="rId9" Type="http://schemas.openxmlformats.org/officeDocument/2006/relationships/oleObject" Target="../embeddings/oleObject114.bin"/><Relationship Id="rId14" Type="http://schemas.openxmlformats.org/officeDocument/2006/relationships/image" Target="../media/image63.wmf"/><Relationship Id="rId22" Type="http://schemas.openxmlformats.org/officeDocument/2006/relationships/image" Target="../media/image108.wmf"/><Relationship Id="rId27" Type="http://schemas.openxmlformats.org/officeDocument/2006/relationships/oleObject" Target="../embeddings/oleObject124.bin"/><Relationship Id="rId30" Type="http://schemas.openxmlformats.org/officeDocument/2006/relationships/oleObject" Target="../embeddings/oleObject127.bin"/><Relationship Id="rId35" Type="http://schemas.openxmlformats.org/officeDocument/2006/relationships/oleObject" Target="../embeddings/oleObject132.bin"/><Relationship Id="rId8" Type="http://schemas.openxmlformats.org/officeDocument/2006/relationships/image" Target="../media/image103.wmf"/><Relationship Id="rId3" Type="http://schemas.openxmlformats.org/officeDocument/2006/relationships/oleObject" Target="../embeddings/oleObject111.bin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wmf"/><Relationship Id="rId13" Type="http://schemas.openxmlformats.org/officeDocument/2006/relationships/oleObject" Target="../embeddings/oleObject140.bin"/><Relationship Id="rId3" Type="http://schemas.openxmlformats.org/officeDocument/2006/relationships/image" Target="../media/image113.png"/><Relationship Id="rId7" Type="http://schemas.openxmlformats.org/officeDocument/2006/relationships/oleObject" Target="../embeddings/oleObject137.bin"/><Relationship Id="rId12" Type="http://schemas.openxmlformats.org/officeDocument/2006/relationships/image" Target="../media/image111.wmf"/><Relationship Id="rId17" Type="http://schemas.openxmlformats.org/officeDocument/2006/relationships/oleObject" Target="../embeddings/oleObject143.bin"/><Relationship Id="rId2" Type="http://schemas.openxmlformats.org/officeDocument/2006/relationships/slideLayout" Target="../slideLayouts/slideLayout52.xml"/><Relationship Id="rId16" Type="http://schemas.openxmlformats.org/officeDocument/2006/relationships/oleObject" Target="../embeddings/oleObject142.bin"/><Relationship Id="rId1" Type="http://schemas.openxmlformats.org/officeDocument/2006/relationships/vmlDrawing" Target="../drawings/vmlDrawing21.vml"/><Relationship Id="rId6" Type="http://schemas.openxmlformats.org/officeDocument/2006/relationships/image" Target="../media/image102.wmf"/><Relationship Id="rId11" Type="http://schemas.openxmlformats.org/officeDocument/2006/relationships/oleObject" Target="../embeddings/oleObject139.bin"/><Relationship Id="rId5" Type="http://schemas.openxmlformats.org/officeDocument/2006/relationships/oleObject" Target="../embeddings/oleObject136.bin"/><Relationship Id="rId15" Type="http://schemas.openxmlformats.org/officeDocument/2006/relationships/oleObject" Target="../embeddings/oleObject141.bin"/><Relationship Id="rId10" Type="http://schemas.openxmlformats.org/officeDocument/2006/relationships/image" Target="../media/image110.wmf"/><Relationship Id="rId4" Type="http://schemas.openxmlformats.org/officeDocument/2006/relationships/image" Target="../media/image114.png"/><Relationship Id="rId9" Type="http://schemas.openxmlformats.org/officeDocument/2006/relationships/oleObject" Target="../embeddings/oleObject138.bin"/><Relationship Id="rId14" Type="http://schemas.openxmlformats.org/officeDocument/2006/relationships/image" Target="../media/image112.w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46.bin"/><Relationship Id="rId13" Type="http://schemas.openxmlformats.org/officeDocument/2006/relationships/image" Target="../media/image117.wmf"/><Relationship Id="rId18" Type="http://schemas.openxmlformats.org/officeDocument/2006/relationships/oleObject" Target="../embeddings/oleObject152.bin"/><Relationship Id="rId3" Type="http://schemas.openxmlformats.org/officeDocument/2006/relationships/image" Target="../media/image118.png"/><Relationship Id="rId7" Type="http://schemas.openxmlformats.org/officeDocument/2006/relationships/image" Target="../media/image63.wmf"/><Relationship Id="rId12" Type="http://schemas.openxmlformats.org/officeDocument/2006/relationships/oleObject" Target="../embeddings/oleObject148.bin"/><Relationship Id="rId17" Type="http://schemas.openxmlformats.org/officeDocument/2006/relationships/image" Target="../media/image86.wmf"/><Relationship Id="rId2" Type="http://schemas.openxmlformats.org/officeDocument/2006/relationships/slideLayout" Target="../slideLayouts/slideLayout53.xml"/><Relationship Id="rId16" Type="http://schemas.openxmlformats.org/officeDocument/2006/relationships/oleObject" Target="../embeddings/oleObject151.bin"/><Relationship Id="rId1" Type="http://schemas.openxmlformats.org/officeDocument/2006/relationships/vmlDrawing" Target="../drawings/vmlDrawing22.vml"/><Relationship Id="rId6" Type="http://schemas.openxmlformats.org/officeDocument/2006/relationships/oleObject" Target="../embeddings/oleObject145.bin"/><Relationship Id="rId11" Type="http://schemas.openxmlformats.org/officeDocument/2006/relationships/image" Target="../media/image116.wmf"/><Relationship Id="rId5" Type="http://schemas.openxmlformats.org/officeDocument/2006/relationships/image" Target="../media/image115.wmf"/><Relationship Id="rId15" Type="http://schemas.openxmlformats.org/officeDocument/2006/relationships/oleObject" Target="../embeddings/oleObject150.bin"/><Relationship Id="rId10" Type="http://schemas.openxmlformats.org/officeDocument/2006/relationships/oleObject" Target="../embeddings/oleObject147.bin"/><Relationship Id="rId4" Type="http://schemas.openxmlformats.org/officeDocument/2006/relationships/oleObject" Target="../embeddings/oleObject144.bin"/><Relationship Id="rId9" Type="http://schemas.openxmlformats.org/officeDocument/2006/relationships/image" Target="../media/image15.wmf"/><Relationship Id="rId14" Type="http://schemas.openxmlformats.org/officeDocument/2006/relationships/oleObject" Target="../embeddings/oleObject149.bin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5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5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3.bin"/><Relationship Id="rId2" Type="http://schemas.openxmlformats.org/officeDocument/2006/relationships/slideLayout" Target="../slideLayouts/slideLayout57.xml"/><Relationship Id="rId1" Type="http://schemas.openxmlformats.org/officeDocument/2006/relationships/vmlDrawing" Target="../drawings/vmlDrawing23.vml"/><Relationship Id="rId6" Type="http://schemas.openxmlformats.org/officeDocument/2006/relationships/image" Target="../media/image37.wmf"/><Relationship Id="rId5" Type="http://schemas.openxmlformats.org/officeDocument/2006/relationships/oleObject" Target="../embeddings/oleObject154.bin"/><Relationship Id="rId4" Type="http://schemas.openxmlformats.org/officeDocument/2006/relationships/image" Target="../media/image36.wm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wmf"/><Relationship Id="rId3" Type="http://schemas.openxmlformats.org/officeDocument/2006/relationships/oleObject" Target="../embeddings/oleObject155.bin"/><Relationship Id="rId7" Type="http://schemas.openxmlformats.org/officeDocument/2006/relationships/oleObject" Target="../embeddings/oleObject157.bin"/><Relationship Id="rId2" Type="http://schemas.openxmlformats.org/officeDocument/2006/relationships/slideLayout" Target="../slideLayouts/slideLayout58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121.wmf"/><Relationship Id="rId5" Type="http://schemas.openxmlformats.org/officeDocument/2006/relationships/oleObject" Target="../embeddings/oleObject156.bin"/><Relationship Id="rId4" Type="http://schemas.openxmlformats.org/officeDocument/2006/relationships/image" Target="../media/image120.wmf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59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6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13" Type="http://schemas.openxmlformats.org/officeDocument/2006/relationships/image" Target="../media/image9.wmf"/><Relationship Id="rId18" Type="http://schemas.openxmlformats.org/officeDocument/2006/relationships/oleObject" Target="../embeddings/oleObject8.bin"/><Relationship Id="rId26" Type="http://schemas.openxmlformats.org/officeDocument/2006/relationships/oleObject" Target="../embeddings/oleObject12.bin"/><Relationship Id="rId3" Type="http://schemas.openxmlformats.org/officeDocument/2006/relationships/notesSlide" Target="../notesSlides/notesSlide4.xml"/><Relationship Id="rId21" Type="http://schemas.openxmlformats.org/officeDocument/2006/relationships/image" Target="../media/image13.wmf"/><Relationship Id="rId7" Type="http://schemas.openxmlformats.org/officeDocument/2006/relationships/image" Target="../media/image6.wmf"/><Relationship Id="rId12" Type="http://schemas.openxmlformats.org/officeDocument/2006/relationships/oleObject" Target="../embeddings/oleObject5.bin"/><Relationship Id="rId17" Type="http://schemas.openxmlformats.org/officeDocument/2006/relationships/image" Target="../media/image11.wmf"/><Relationship Id="rId25" Type="http://schemas.openxmlformats.org/officeDocument/2006/relationships/image" Target="../media/image15.wmf"/><Relationship Id="rId2" Type="http://schemas.openxmlformats.org/officeDocument/2006/relationships/slideLayout" Target="../slideLayouts/slideLayout16.xml"/><Relationship Id="rId16" Type="http://schemas.openxmlformats.org/officeDocument/2006/relationships/oleObject" Target="../embeddings/oleObject7.bin"/><Relationship Id="rId20" Type="http://schemas.openxmlformats.org/officeDocument/2006/relationships/oleObject" Target="../embeddings/oleObject9.bin"/><Relationship Id="rId29" Type="http://schemas.openxmlformats.org/officeDocument/2006/relationships/oleObject" Target="../embeddings/oleObject14.bin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8.wmf"/><Relationship Id="rId24" Type="http://schemas.openxmlformats.org/officeDocument/2006/relationships/oleObject" Target="../embeddings/oleObject11.bin"/><Relationship Id="rId5" Type="http://schemas.openxmlformats.org/officeDocument/2006/relationships/image" Target="../media/image5.wmf"/><Relationship Id="rId15" Type="http://schemas.openxmlformats.org/officeDocument/2006/relationships/image" Target="../media/image10.wmf"/><Relationship Id="rId23" Type="http://schemas.openxmlformats.org/officeDocument/2006/relationships/image" Target="../media/image14.wmf"/><Relationship Id="rId28" Type="http://schemas.openxmlformats.org/officeDocument/2006/relationships/oleObject" Target="../embeddings/oleObject13.bin"/><Relationship Id="rId10" Type="http://schemas.openxmlformats.org/officeDocument/2006/relationships/oleObject" Target="../embeddings/oleObject4.bin"/><Relationship Id="rId19" Type="http://schemas.openxmlformats.org/officeDocument/2006/relationships/image" Target="../media/image12.w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7.wmf"/><Relationship Id="rId14" Type="http://schemas.openxmlformats.org/officeDocument/2006/relationships/oleObject" Target="../embeddings/oleObject6.bin"/><Relationship Id="rId22" Type="http://schemas.openxmlformats.org/officeDocument/2006/relationships/oleObject" Target="../embeddings/oleObject10.bin"/><Relationship Id="rId27" Type="http://schemas.openxmlformats.org/officeDocument/2006/relationships/image" Target="../media/image16.wmf"/><Relationship Id="rId30" Type="http://schemas.openxmlformats.org/officeDocument/2006/relationships/image" Target="../media/image17.wm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6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://faculty.bjtu.edu.cn/9129/" TargetMode="External"/><Relationship Id="rId3" Type="http://schemas.openxmlformats.org/officeDocument/2006/relationships/hyperlink" Target="mailto:lpjing@bjtu.edu.cn" TargetMode="External"/><Relationship Id="rId7" Type="http://schemas.openxmlformats.org/officeDocument/2006/relationships/hyperlink" Target="mailto:jtsang@bjtu.edu.cn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4.xml"/><Relationship Id="rId6" Type="http://schemas.openxmlformats.org/officeDocument/2006/relationships/hyperlink" Target="http://faculty.bjtu.edu.cn/8793/" TargetMode="External"/><Relationship Id="rId11" Type="http://schemas.openxmlformats.org/officeDocument/2006/relationships/hyperlink" Target="http://faculty.bjtu.edu.cn/9089/" TargetMode="External"/><Relationship Id="rId5" Type="http://schemas.openxmlformats.org/officeDocument/2006/relationships/hyperlink" Target="mailto:hywan@bjtu.edu.cn" TargetMode="External"/><Relationship Id="rId10" Type="http://schemas.openxmlformats.org/officeDocument/2006/relationships/hyperlink" Target="http://faculty.bjtu.edu.cn/9167/" TargetMode="External"/><Relationship Id="rId4" Type="http://schemas.openxmlformats.org/officeDocument/2006/relationships/hyperlink" Target="http://faculty.bjtu.edu.cn/8249/" TargetMode="External"/><Relationship Id="rId9" Type="http://schemas.openxmlformats.org/officeDocument/2006/relationships/hyperlink" Target="mailto:wj@bjtu.edu.c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wmf"/><Relationship Id="rId13" Type="http://schemas.openxmlformats.org/officeDocument/2006/relationships/oleObject" Target="../embeddings/oleObject20.bin"/><Relationship Id="rId18" Type="http://schemas.openxmlformats.org/officeDocument/2006/relationships/image" Target="../media/image25.wmf"/><Relationship Id="rId3" Type="http://schemas.openxmlformats.org/officeDocument/2006/relationships/oleObject" Target="../embeddings/oleObject15.bin"/><Relationship Id="rId21" Type="http://schemas.openxmlformats.org/officeDocument/2006/relationships/oleObject" Target="../embeddings/oleObject24.bin"/><Relationship Id="rId7" Type="http://schemas.openxmlformats.org/officeDocument/2006/relationships/oleObject" Target="../embeddings/oleObject17.bin"/><Relationship Id="rId12" Type="http://schemas.openxmlformats.org/officeDocument/2006/relationships/image" Target="../media/image22.wmf"/><Relationship Id="rId17" Type="http://schemas.openxmlformats.org/officeDocument/2006/relationships/oleObject" Target="../embeddings/oleObject22.bin"/><Relationship Id="rId2" Type="http://schemas.openxmlformats.org/officeDocument/2006/relationships/slideLayout" Target="../slideLayouts/slideLayout20.xml"/><Relationship Id="rId16" Type="http://schemas.openxmlformats.org/officeDocument/2006/relationships/image" Target="../media/image24.wmf"/><Relationship Id="rId20" Type="http://schemas.openxmlformats.org/officeDocument/2006/relationships/image" Target="../media/image26.wmf"/><Relationship Id="rId1" Type="http://schemas.openxmlformats.org/officeDocument/2006/relationships/vmlDrawing" Target="../drawings/vmlDrawing2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9.bin"/><Relationship Id="rId24" Type="http://schemas.openxmlformats.org/officeDocument/2006/relationships/image" Target="../media/image28.wmf"/><Relationship Id="rId5" Type="http://schemas.openxmlformats.org/officeDocument/2006/relationships/oleObject" Target="../embeddings/oleObject16.bin"/><Relationship Id="rId15" Type="http://schemas.openxmlformats.org/officeDocument/2006/relationships/oleObject" Target="../embeddings/oleObject21.bin"/><Relationship Id="rId23" Type="http://schemas.openxmlformats.org/officeDocument/2006/relationships/oleObject" Target="../embeddings/oleObject25.bin"/><Relationship Id="rId10" Type="http://schemas.openxmlformats.org/officeDocument/2006/relationships/image" Target="../media/image21.wmf"/><Relationship Id="rId19" Type="http://schemas.openxmlformats.org/officeDocument/2006/relationships/oleObject" Target="../embeddings/oleObject23.bin"/><Relationship Id="rId4" Type="http://schemas.openxmlformats.org/officeDocument/2006/relationships/image" Target="../media/image18.wmf"/><Relationship Id="rId9" Type="http://schemas.openxmlformats.org/officeDocument/2006/relationships/oleObject" Target="../embeddings/oleObject18.bin"/><Relationship Id="rId14" Type="http://schemas.openxmlformats.org/officeDocument/2006/relationships/image" Target="../media/image23.wmf"/><Relationship Id="rId22" Type="http://schemas.openxmlformats.org/officeDocument/2006/relationships/image" Target="../media/image27.w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90057" y="1988930"/>
            <a:ext cx="8077200" cy="8299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  聚类模型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3600" y="3916977"/>
            <a:ext cx="80772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北京交通大学本科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课程组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</p:nvPr>
        </p:nvSpPr>
        <p:spPr>
          <a:xfrm>
            <a:off x="798830" y="156220"/>
            <a:ext cx="78486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性能度量 </a:t>
            </a:r>
            <a:r>
              <a:rPr lang="en-US" altLang="zh-CN" dirty="0"/>
              <a:t>- </a:t>
            </a:r>
            <a:r>
              <a:rPr lang="zh-CN" altLang="en-US" dirty="0"/>
              <a:t>外部指标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31850" y="1346200"/>
            <a:ext cx="8616950" cy="49942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Jaccard系数（Jaccard Coefficient, JC）</a:t>
            </a:r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FM指数（Fowlkes and Mallows Index, FMI）</a:t>
            </a:r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Rand指数（Rand Index, RI）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8808734" y="1371600"/>
            <a:ext cx="2128790" cy="3683000"/>
            <a:chOff x="6896100" y="1600200"/>
            <a:chExt cx="2128790" cy="4140200"/>
          </a:xfrm>
        </p:grpSpPr>
        <p:sp>
          <p:nvSpPr>
            <p:cNvPr id="10" name="右大括号 9"/>
            <p:cNvSpPr/>
            <p:nvPr/>
          </p:nvSpPr>
          <p:spPr>
            <a:xfrm>
              <a:off x="6896100" y="1600200"/>
              <a:ext cx="482600" cy="4140200"/>
            </a:xfrm>
            <a:prstGeom prst="rightBrace">
              <a:avLst>
                <a:gd name="adj1" fmla="val 66666"/>
                <a:gd name="adj2" fmla="val 50000"/>
              </a:avLst>
            </a:prstGeom>
            <a:ln w="254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7395569" y="3211713"/>
              <a:ext cx="1629321" cy="91717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2000" dirty="0">
                  <a:solidFill>
                    <a:srgbClr val="C00000"/>
                  </a:solidFill>
                </a:rPr>
                <a:t>[0,1]</a:t>
              </a:r>
              <a:r>
                <a:rPr lang="zh-CN" altLang="en-US" sz="2000" dirty="0">
                  <a:solidFill>
                    <a:srgbClr val="C00000"/>
                  </a:solidFill>
                </a:rPr>
                <a:t>区间内</a:t>
              </a:r>
              <a:r>
                <a:rPr lang="en-US" altLang="zh-CN" sz="2000" dirty="0">
                  <a:solidFill>
                    <a:srgbClr val="C00000"/>
                  </a:solidFill>
                </a:rPr>
                <a:t>,</a:t>
              </a:r>
            </a:p>
            <a:p>
              <a:pPr>
                <a:buNone/>
              </a:pPr>
              <a:r>
                <a:rPr lang="zh-CN" altLang="en-US" sz="2000" dirty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2700255"/>
              </p:ext>
            </p:extLst>
          </p:nvPr>
        </p:nvGraphicFramePr>
        <p:xfrm>
          <a:off x="5105400" y="1940813"/>
          <a:ext cx="1613601" cy="4213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73" name="Formula" r:id="rId4" imgW="14001750" imgH="3648075" progId="Equation.Ribbit">
                  <p:embed/>
                </p:oleObj>
              </mc:Choice>
              <mc:Fallback>
                <p:oleObj name="Formula" r:id="rId4" imgW="14001750" imgH="3648075" progId="Equation.Ribbit">
                  <p:embed/>
                  <p:pic>
                    <p:nvPicPr>
                      <p:cNvPr id="0" name="图片 97680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105400" y="1940813"/>
                        <a:ext cx="1613601" cy="4213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071127"/>
              </p:ext>
            </p:extLst>
          </p:nvPr>
        </p:nvGraphicFramePr>
        <p:xfrm>
          <a:off x="4703536" y="3226436"/>
          <a:ext cx="2611664" cy="4311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74" name="Formula" r:id="rId6" imgW="23564850" imgH="3886200" progId="Equation.Ribbit">
                  <p:embed/>
                </p:oleObj>
              </mc:Choice>
              <mc:Fallback>
                <p:oleObj name="Formula" r:id="rId6" imgW="23564850" imgH="3886200" progId="Equation.Ribbit">
                  <p:embed/>
                  <p:pic>
                    <p:nvPicPr>
                      <p:cNvPr id="0" name="图片 9768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703536" y="3226436"/>
                        <a:ext cx="2611664" cy="4311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75007885"/>
              </p:ext>
            </p:extLst>
          </p:nvPr>
        </p:nvGraphicFramePr>
        <p:xfrm>
          <a:off x="5223683" y="4329261"/>
          <a:ext cx="1558117" cy="471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7775" name="Formula" r:id="rId8" imgW="15449550" imgH="4676775" progId="Equation.Ribbit">
                  <p:embed/>
                </p:oleObj>
              </mc:Choice>
              <mc:Fallback>
                <p:oleObj name="Formula" r:id="rId8" imgW="15449550" imgH="4676775" progId="Equation.Ribbit">
                  <p:embed/>
                  <p:pic>
                    <p:nvPicPr>
                      <p:cNvPr id="0" name="图片 9768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223683" y="4329261"/>
                        <a:ext cx="1558117" cy="471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62000" y="138702"/>
            <a:ext cx="78486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性能度量 </a:t>
            </a:r>
            <a:r>
              <a:rPr lang="en-US" altLang="zh-CN" dirty="0"/>
              <a:t>– </a:t>
            </a:r>
            <a:r>
              <a:rPr lang="zh-CN" altLang="en-US" dirty="0"/>
              <a:t>内部指标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762000" y="1139146"/>
            <a:ext cx="10210800" cy="4880654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考虑聚类结果的簇划分		            ，定义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簇   内样本间的平均距离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簇   内样本间的最远距离</a:t>
            </a:r>
          </a:p>
          <a:p>
            <a:pPr marL="0" indent="0">
              <a:lnSpc>
                <a:spcPct val="110000"/>
              </a:lnSpc>
              <a:buNone/>
            </a:pP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簇    与簇    最近样本间的距离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簇    与簇    中心点间的距离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69848393"/>
              </p:ext>
            </p:extLst>
          </p:nvPr>
        </p:nvGraphicFramePr>
        <p:xfrm>
          <a:off x="4267200" y="1240149"/>
          <a:ext cx="2182102" cy="283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77" name="Formula" r:id="rId3" imgW="25631775" imgH="3324225" progId="Equation.Ribbit">
                  <p:embed/>
                </p:oleObj>
              </mc:Choice>
              <mc:Fallback>
                <p:oleObj name="Formula" r:id="rId3" imgW="25631775" imgH="3324225" progId="Equation.Ribbit">
                  <p:embed/>
                  <p:pic>
                    <p:nvPicPr>
                      <p:cNvPr id="0" name="图片 1031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267200" y="1240149"/>
                        <a:ext cx="2182102" cy="283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8817914"/>
              </p:ext>
            </p:extLst>
          </p:nvPr>
        </p:nvGraphicFramePr>
        <p:xfrm>
          <a:off x="3555049" y="2215055"/>
          <a:ext cx="5417131" cy="4676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78" name="Formula" r:id="rId5" imgW="49653825" imgH="4267200" progId="Equation.Ribbit">
                  <p:embed/>
                </p:oleObj>
              </mc:Choice>
              <mc:Fallback>
                <p:oleObj name="Formula" r:id="rId5" imgW="49653825" imgH="4267200" progId="Equation.Ribbit">
                  <p:embed/>
                  <p:pic>
                    <p:nvPicPr>
                      <p:cNvPr id="0" name="图片 1031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555049" y="2215055"/>
                        <a:ext cx="5417131" cy="4676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4890476"/>
              </p:ext>
            </p:extLst>
          </p:nvPr>
        </p:nvGraphicFramePr>
        <p:xfrm>
          <a:off x="3730413" y="3356609"/>
          <a:ext cx="4780799" cy="39674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79" name="Formula" r:id="rId7" imgW="43033950" imgH="3562350" progId="Equation.Ribbit">
                  <p:embed/>
                </p:oleObj>
              </mc:Choice>
              <mc:Fallback>
                <p:oleObj name="Formula" r:id="rId7" imgW="43033950" imgH="3562350" progId="Equation.Ribbit">
                  <p:embed/>
                  <p:pic>
                    <p:nvPicPr>
                      <p:cNvPr id="0" name="图片 10314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730413" y="3356609"/>
                        <a:ext cx="4780799" cy="39674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67214728"/>
              </p:ext>
            </p:extLst>
          </p:nvPr>
        </p:nvGraphicFramePr>
        <p:xfrm>
          <a:off x="3730413" y="4478784"/>
          <a:ext cx="4944504" cy="40779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0" name="Formula" r:id="rId9" imgW="43300650" imgH="3571875" progId="Equation.Ribbit">
                  <p:embed/>
                </p:oleObj>
              </mc:Choice>
              <mc:Fallback>
                <p:oleObj name="Formula" r:id="rId9" imgW="43300650" imgH="3571875" progId="Equation.Ribbit">
                  <p:embed/>
                  <p:pic>
                    <p:nvPicPr>
                      <p:cNvPr id="0" name="图片 10314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730413" y="4478784"/>
                        <a:ext cx="4944504" cy="40779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95179385"/>
              </p:ext>
            </p:extLst>
          </p:nvPr>
        </p:nvGraphicFramePr>
        <p:xfrm>
          <a:off x="4454577" y="5536973"/>
          <a:ext cx="2825646" cy="3637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1" name="Formula" r:id="rId11" imgW="25898475" imgH="3333750" progId="Equation.Ribbit">
                  <p:embed/>
                </p:oleObj>
              </mc:Choice>
              <mc:Fallback>
                <p:oleObj name="Formula" r:id="rId11" imgW="25898475" imgH="3333750" progId="Equation.Ribbit">
                  <p:embed/>
                  <p:pic>
                    <p:nvPicPr>
                      <p:cNvPr id="0" name="图片 10314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54577" y="5536973"/>
                        <a:ext cx="2825646" cy="3637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997323"/>
              </p:ext>
            </p:extLst>
          </p:nvPr>
        </p:nvGraphicFramePr>
        <p:xfrm>
          <a:off x="1524000" y="1804988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2" name="Formula" r:id="rId13" imgW="2209800" imgH="2971800" progId="Equation.Ribbit">
                  <p:embed/>
                </p:oleObj>
              </mc:Choice>
              <mc:Fallback>
                <p:oleObj name="Formula" r:id="rId13" imgW="2209800" imgH="2971800" progId="Equation.Ribbit">
                  <p:embed/>
                  <p:pic>
                    <p:nvPicPr>
                      <p:cNvPr id="0" name="图片 10314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24000" y="1804988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4864818"/>
              </p:ext>
            </p:extLst>
          </p:nvPr>
        </p:nvGraphicFramePr>
        <p:xfrm>
          <a:off x="1524000" y="2895600"/>
          <a:ext cx="187325" cy="2524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3" name="Formula" r:id="rId15" imgW="2209800" imgH="2971800" progId="Equation.Ribbit">
                  <p:embed/>
                </p:oleObj>
              </mc:Choice>
              <mc:Fallback>
                <p:oleObj name="Formula" r:id="rId15" imgW="2209800" imgH="2971800" progId="Equation.Ribbit">
                  <p:embed/>
                  <p:pic>
                    <p:nvPicPr>
                      <p:cNvPr id="0" name="图片 10315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524000" y="2895600"/>
                        <a:ext cx="187325" cy="2524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6502216"/>
              </p:ext>
            </p:extLst>
          </p:nvPr>
        </p:nvGraphicFramePr>
        <p:xfrm>
          <a:off x="1601787" y="3941762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4" name="Formula" r:id="rId16" imgW="2686050" imgH="2943225" progId="Equation.Ribbit">
                  <p:embed/>
                </p:oleObj>
              </mc:Choice>
              <mc:Fallback>
                <p:oleObj name="Formula" r:id="rId16" imgW="2686050" imgH="2943225" progId="Equation.Ribbit">
                  <p:embed/>
                  <p:pic>
                    <p:nvPicPr>
                      <p:cNvPr id="0" name="图片 10315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01787" y="3941762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1318305"/>
              </p:ext>
            </p:extLst>
          </p:nvPr>
        </p:nvGraphicFramePr>
        <p:xfrm>
          <a:off x="1601787" y="4953000"/>
          <a:ext cx="227013" cy="249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5" name="Formula" r:id="rId18" imgW="2686050" imgH="2943225" progId="Equation.Ribbit">
                  <p:embed/>
                </p:oleObj>
              </mc:Choice>
              <mc:Fallback>
                <p:oleObj name="Formula" r:id="rId18" imgW="2686050" imgH="2943225" progId="Equation.Ribbit">
                  <p:embed/>
                  <p:pic>
                    <p:nvPicPr>
                      <p:cNvPr id="0" name="图片 103152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601787" y="4953000"/>
                        <a:ext cx="227013" cy="2492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2644206"/>
              </p:ext>
            </p:extLst>
          </p:nvPr>
        </p:nvGraphicFramePr>
        <p:xfrm>
          <a:off x="2547937" y="3900639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6" name="Formula" r:id="rId19" imgW="2867025" imgH="3181350" progId="Equation.Ribbit">
                  <p:embed/>
                </p:oleObj>
              </mc:Choice>
              <mc:Fallback>
                <p:oleObj name="Formula" r:id="rId19" imgW="2867025" imgH="3181350" progId="Equation.Ribbit">
                  <p:embed/>
                  <p:pic>
                    <p:nvPicPr>
                      <p:cNvPr id="0" name="图片 103153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547937" y="3900639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0268454"/>
              </p:ext>
            </p:extLst>
          </p:nvPr>
        </p:nvGraphicFramePr>
        <p:xfrm>
          <a:off x="2578100" y="4960219"/>
          <a:ext cx="241300" cy="269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87" name="Formula" r:id="rId21" imgW="2867025" imgH="3181350" progId="Equation.Ribbit">
                  <p:embed/>
                </p:oleObj>
              </mc:Choice>
              <mc:Fallback>
                <p:oleObj name="Formula" r:id="rId21" imgW="2867025" imgH="3181350" progId="Equation.Ribbit">
                  <p:embed/>
                  <p:pic>
                    <p:nvPicPr>
                      <p:cNvPr id="0" name="图片 103154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2578100" y="4960219"/>
                        <a:ext cx="241300" cy="269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838200" y="161896"/>
            <a:ext cx="78486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性能度量 </a:t>
            </a:r>
            <a:r>
              <a:rPr lang="en-US" altLang="zh-CN" dirty="0"/>
              <a:t>– </a:t>
            </a:r>
            <a:r>
              <a:rPr lang="zh-CN" altLang="en-US" dirty="0"/>
              <a:t>内部指标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07720" y="1283970"/>
            <a:ext cx="8616950" cy="47402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DB指数（Davies-Bouldin Index, DBI）</a:t>
            </a: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Dunn指数（Dunn Index, DI）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8155305" y="1283970"/>
            <a:ext cx="2078990" cy="3553874"/>
            <a:chOff x="7198449" y="2237080"/>
            <a:chExt cx="1666151" cy="2530692"/>
          </a:xfrm>
        </p:grpSpPr>
        <p:sp>
          <p:nvSpPr>
            <p:cNvPr id="6" name="TextBox 5"/>
            <p:cNvSpPr txBox="1"/>
            <p:nvPr/>
          </p:nvSpPr>
          <p:spPr>
            <a:xfrm>
              <a:off x="7198449" y="2237080"/>
              <a:ext cx="1666151" cy="37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dirty="0">
                  <a:solidFill>
                    <a:srgbClr val="C00000"/>
                  </a:solidFill>
                </a:rPr>
                <a:t>越小越好</a:t>
              </a:r>
              <a:r>
                <a:rPr lang="en-US" altLang="zh-CN" dirty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7198449" y="4396080"/>
              <a:ext cx="1666151" cy="3716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dirty="0">
                  <a:solidFill>
                    <a:srgbClr val="C00000"/>
                  </a:solidFill>
                </a:rPr>
                <a:t>越大越好</a:t>
              </a:r>
              <a:r>
                <a:rPr lang="en-US" altLang="zh-CN" dirty="0">
                  <a:solidFill>
                    <a:srgbClr val="C00000"/>
                  </a:solidFill>
                </a:rPr>
                <a:t>.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39554998"/>
              </p:ext>
            </p:extLst>
          </p:nvPr>
        </p:nvGraphicFramePr>
        <p:xfrm>
          <a:off x="3557001" y="2246041"/>
          <a:ext cx="4598304" cy="810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0" name="Formula" r:id="rId3" imgW="49263300" imgH="8677275" progId="Equation.Ribbit">
                  <p:embed/>
                </p:oleObj>
              </mc:Choice>
              <mc:Fallback>
                <p:oleObj name="Formula" r:id="rId3" imgW="49263300" imgH="8677275" progId="Equation.Ribbit">
                  <p:embed/>
                  <p:pic>
                    <p:nvPicPr>
                      <p:cNvPr id="0" name="图片 52147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557001" y="2246041"/>
                        <a:ext cx="4598304" cy="810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4331871"/>
              </p:ext>
            </p:extLst>
          </p:nvPr>
        </p:nvGraphicFramePr>
        <p:xfrm>
          <a:off x="3252774" y="4706144"/>
          <a:ext cx="5686452" cy="8109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11" name="Formula" r:id="rId5" imgW="50730150" imgH="7239000" progId="Equation.Ribbit">
                  <p:embed/>
                </p:oleObj>
              </mc:Choice>
              <mc:Fallback>
                <p:oleObj name="Formula" r:id="rId5" imgW="50730150" imgH="7239000" progId="Equation.Ribbit">
                  <p:embed/>
                  <p:pic>
                    <p:nvPicPr>
                      <p:cNvPr id="0" name="图片 52148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252774" y="4706144"/>
                        <a:ext cx="5686452" cy="8109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9640" y="152400"/>
            <a:ext cx="77724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929640" y="1104900"/>
            <a:ext cx="8686800" cy="4762500"/>
          </a:xfrm>
          <a:prstGeom prst="rect">
            <a:avLst/>
          </a:prstGeom>
        </p:spPr>
        <p:txBody>
          <a:bodyPr/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聚类任务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性能度量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距离计算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原型聚类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密度聚类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层次聚类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22054" y="1097280"/>
            <a:ext cx="8616950" cy="558165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距离度量的性质：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非负性：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同一性：                               当且仅当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对称性：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直递性：</a:t>
            </a:r>
          </a:p>
          <a:p>
            <a:pPr>
              <a:lnSpc>
                <a:spcPct val="120000"/>
              </a:lnSpc>
            </a:pPr>
            <a:endParaRPr lang="en-US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48154806"/>
              </p:ext>
            </p:extLst>
          </p:nvPr>
        </p:nvGraphicFramePr>
        <p:xfrm>
          <a:off x="3810000" y="1752600"/>
          <a:ext cx="198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0" name="Formula" r:id="rId3" imgW="18345150" imgH="3333750" progId="Equation.Ribbit">
                  <p:embed/>
                </p:oleObj>
              </mc:Choice>
              <mc:Fallback>
                <p:oleObj name="Formula" r:id="rId3" imgW="18345150" imgH="3333750" progId="Equation.Ribbit">
                  <p:embed/>
                  <p:pic>
                    <p:nvPicPr>
                      <p:cNvPr id="0" name="图片 116928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10000" y="1752600"/>
                        <a:ext cx="198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8704436"/>
              </p:ext>
            </p:extLst>
          </p:nvPr>
        </p:nvGraphicFramePr>
        <p:xfrm>
          <a:off x="3813173" y="2362200"/>
          <a:ext cx="197678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1" name="Formula" r:id="rId5" imgW="18297525" imgH="3333750" progId="Equation.Ribbit">
                  <p:embed/>
                </p:oleObj>
              </mc:Choice>
              <mc:Fallback>
                <p:oleObj name="Formula" r:id="rId5" imgW="18297525" imgH="3333750" progId="Equation.Ribbit">
                  <p:embed/>
                  <p:pic>
                    <p:nvPicPr>
                      <p:cNvPr id="0" name="图片 11692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813173" y="2362200"/>
                        <a:ext cx="197678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2300657"/>
              </p:ext>
            </p:extLst>
          </p:nvPr>
        </p:nvGraphicFramePr>
        <p:xfrm>
          <a:off x="3810104" y="2916600"/>
          <a:ext cx="323035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2" name="Formula" r:id="rId7" imgW="29898975" imgH="3333750" progId="Equation.Ribbit">
                  <p:embed/>
                </p:oleObj>
              </mc:Choice>
              <mc:Fallback>
                <p:oleObj name="Formula" r:id="rId7" imgW="29898975" imgH="3333750" progId="Equation.Ribbit">
                  <p:embed/>
                  <p:pic>
                    <p:nvPicPr>
                      <p:cNvPr id="0" name="图片 11693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810104" y="2916600"/>
                        <a:ext cx="323035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093626"/>
              </p:ext>
            </p:extLst>
          </p:nvPr>
        </p:nvGraphicFramePr>
        <p:xfrm>
          <a:off x="3812863" y="3505200"/>
          <a:ext cx="50882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3" name="Formula" r:id="rId9" imgW="47120175" imgH="3333750" progId="Equation.Ribbit">
                  <p:embed/>
                </p:oleObj>
              </mc:Choice>
              <mc:Fallback>
                <p:oleObj name="Formula" r:id="rId9" imgW="47120175" imgH="3333750" progId="Equation.Ribbit">
                  <p:embed/>
                  <p:pic>
                    <p:nvPicPr>
                      <p:cNvPr id="0" name="图片 11693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812863" y="3505200"/>
                        <a:ext cx="50882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7764234"/>
              </p:ext>
            </p:extLst>
          </p:nvPr>
        </p:nvGraphicFramePr>
        <p:xfrm>
          <a:off x="7147223" y="2426417"/>
          <a:ext cx="853777" cy="2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7104" name="Formula" r:id="rId11" imgW="8667750" imgH="2447925" progId="Equation.Ribbit">
                  <p:embed/>
                </p:oleObj>
              </mc:Choice>
              <mc:Fallback>
                <p:oleObj name="Formula" r:id="rId11" imgW="8667750" imgH="2447925" progId="Equation.Ribbit">
                  <p:embed/>
                  <p:pic>
                    <p:nvPicPr>
                      <p:cNvPr id="0" name="图片 11693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7147223" y="2426417"/>
                        <a:ext cx="853777" cy="2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1060450" y="838200"/>
            <a:ext cx="8616950" cy="558165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距离度量的性质：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非负性：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同一性：                                当且仅当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对称性：</a:t>
            </a:r>
          </a:p>
          <a:p>
            <a:pPr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直递性：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常用距离：</a:t>
            </a:r>
          </a:p>
          <a:p>
            <a:pPr lvl="1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闵可夫斯基距离（Minkowski distance）:</a:t>
            </a:r>
          </a:p>
          <a:p>
            <a:pPr lvl="1">
              <a:lnSpc>
                <a:spcPct val="120000"/>
              </a:lnSpc>
              <a:buNone/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endParaRPr lang="zh-CN" altLang="en-US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lvl="1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p=2：欧氏距离（Euclidean distance）.</a:t>
            </a:r>
          </a:p>
          <a:p>
            <a:pPr lvl="1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	p=1：曼哈顿距离（Manhattan distance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en-US" altLang="en-US" sz="20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8434876"/>
              </p:ext>
            </p:extLst>
          </p:nvPr>
        </p:nvGraphicFramePr>
        <p:xfrm>
          <a:off x="4095245" y="1509644"/>
          <a:ext cx="1980001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0" name="Formula" r:id="rId3" imgW="18345150" imgH="3333750" progId="Equation.Ribbit">
                  <p:embed/>
                </p:oleObj>
              </mc:Choice>
              <mc:Fallback>
                <p:oleObj name="Formula" r:id="rId3" imgW="18345150" imgH="3333750" progId="Equation.Ribbit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5245" y="1509644"/>
                        <a:ext cx="1980001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22229774"/>
              </p:ext>
            </p:extLst>
          </p:nvPr>
        </p:nvGraphicFramePr>
        <p:xfrm>
          <a:off x="4098418" y="2022279"/>
          <a:ext cx="197678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1" name="Formula" r:id="rId5" imgW="18297525" imgH="3333750" progId="Equation.Ribbit">
                  <p:embed/>
                </p:oleObj>
              </mc:Choice>
              <mc:Fallback>
                <p:oleObj name="Formula" r:id="rId5" imgW="18297525" imgH="3333750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8418" y="2022279"/>
                        <a:ext cx="197678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67080036"/>
              </p:ext>
            </p:extLst>
          </p:nvPr>
        </p:nvGraphicFramePr>
        <p:xfrm>
          <a:off x="4095349" y="2497551"/>
          <a:ext cx="3230358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2" name="Formula" r:id="rId7" imgW="29898975" imgH="3333750" progId="Equation.Ribbit">
                  <p:embed/>
                </p:oleObj>
              </mc:Choice>
              <mc:Fallback>
                <p:oleObj name="Formula" r:id="rId7" imgW="29898975" imgH="3333750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095349" y="2497551"/>
                        <a:ext cx="3230358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9013964"/>
              </p:ext>
            </p:extLst>
          </p:nvPr>
        </p:nvGraphicFramePr>
        <p:xfrm>
          <a:off x="4098108" y="3069000"/>
          <a:ext cx="5088215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3" name="Formula" r:id="rId9" imgW="47120175" imgH="3333750" progId="Equation.Ribbit">
                  <p:embed/>
                </p:oleObj>
              </mc:Choice>
              <mc:Fallback>
                <p:oleObj name="Formula" r:id="rId9" imgW="47120175" imgH="3333750" progId="Equation.Ribbit">
                  <p:embed/>
                  <p:pic>
                    <p:nvPicPr>
                      <p:cNvPr id="12" name="对象 11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98108" y="3069000"/>
                        <a:ext cx="5088215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3806998"/>
              </p:ext>
            </p:extLst>
          </p:nvPr>
        </p:nvGraphicFramePr>
        <p:xfrm>
          <a:off x="4566211" y="4383835"/>
          <a:ext cx="3653849" cy="8915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4" name="Formula" r:id="rId11" imgW="40871775" imgH="9982200" progId="Equation.Ribbit">
                  <p:embed/>
                </p:oleObj>
              </mc:Choice>
              <mc:Fallback>
                <p:oleObj name="Formula" r:id="rId11" imgW="40871775" imgH="9982200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566211" y="4383835"/>
                        <a:ext cx="3653849" cy="89150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950878"/>
              </p:ext>
            </p:extLst>
          </p:nvPr>
        </p:nvGraphicFramePr>
        <p:xfrm>
          <a:off x="7415243" y="2081946"/>
          <a:ext cx="853777" cy="2405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7055" name="Formula" r:id="rId13" imgW="8667750" imgH="2447925" progId="Equation.Ribbit">
                  <p:embed/>
                </p:oleObj>
              </mc:Choice>
              <mc:Fallback>
                <p:oleObj name="Formula" r:id="rId13" imgW="8667750" imgH="2447925" progId="Equation.Ribbit">
                  <p:embed/>
                  <p:pic>
                    <p:nvPicPr>
                      <p:cNvPr id="13" name="对象 1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7415243" y="2081946"/>
                        <a:ext cx="853777" cy="24058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251201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68680" y="1066800"/>
            <a:ext cx="8616950" cy="49307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属性介绍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连续属性 (continuous attribute)</a:t>
            </a:r>
          </a:p>
          <a:p>
            <a:pPr marL="325755" lvl="1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在定义域上有无穷多个可能的取值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离散属性 (categorical attribute)</a:t>
            </a:r>
          </a:p>
          <a:p>
            <a:pPr marL="325755" lvl="1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在定义域上是有限个可能的取值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距离计算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53440" y="1066801"/>
            <a:ext cx="1027176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属性介绍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连续属性 (continuous attribute)</a:t>
            </a:r>
          </a:p>
          <a:p>
            <a:pPr marL="325755" lvl="1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在定义域上有无穷多个可能的取值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离散属性 (categorical attribute)</a:t>
            </a:r>
          </a:p>
          <a:p>
            <a:pPr marL="325755" lvl="1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在定义域上是有限个可能的取值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有序属性 (ordinal attribute)</a:t>
            </a:r>
          </a:p>
          <a:p>
            <a:pPr marL="325755" lvl="1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例如定义域为{1,2,3}的离散属性，“1”与“2”比较接近、与“3”比较远，称为“有序属性”。</a:t>
            </a:r>
          </a:p>
          <a:p>
            <a:pPr lvl="1">
              <a:lnSpc>
                <a:spcPct val="120000"/>
              </a:lnSpc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无序属性 (non-ordinal attribute)</a:t>
            </a:r>
          </a:p>
          <a:p>
            <a:pPr marL="325755" lvl="1" indent="0">
              <a:lnSpc>
                <a:spcPct val="120000"/>
              </a:lnSpc>
              <a:buNone/>
            </a:pP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例如定义域为{飞机，火车，轮船}这样的离散属性，不能直接在属性值上进行计算，称为“无序属性”。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22960" y="1219200"/>
            <a:ext cx="1037844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Value Difference Metric, VDM（处理无序属性）：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令        表示属性   上取值为   的样本数，         表示在第  个样本簇中在属性   上取值为   的样本数， 为样本数，则属性   上两个离散值  与  之间的VDM距离为</a:t>
            </a:r>
          </a:p>
          <a:p>
            <a:pPr marL="0" indent="0">
              <a:lnSpc>
                <a:spcPct val="110000"/>
              </a:lnSpc>
              <a:buNone/>
            </a:pP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10000"/>
              </a:lnSpc>
            </a:pPr>
            <a:endParaRPr lang="zh-CN" altLang="en-US" sz="2400" dirty="0"/>
          </a:p>
          <a:p>
            <a:pPr>
              <a:lnSpc>
                <a:spcPct val="110000"/>
              </a:lnSpc>
            </a:pPr>
            <a:endParaRPr lang="zh-CN" altLang="en-US" sz="2400" dirty="0"/>
          </a:p>
          <a:p>
            <a:pPr>
              <a:lnSpc>
                <a:spcPct val="110000"/>
              </a:lnSpc>
            </a:pPr>
            <a:endParaRPr lang="zh-CN" altLang="en-US" sz="2400" dirty="0"/>
          </a:p>
          <a:p>
            <a:pPr>
              <a:lnSpc>
                <a:spcPct val="110000"/>
              </a:lnSpc>
            </a:pPr>
            <a:endParaRPr lang="en-US" altLang="zh-CN" sz="24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781425" y="3260725"/>
          <a:ext cx="4451350" cy="890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88" name="Formula" r:id="rId3" imgW="43453050" imgH="8677275" progId="Equation.Ribbit">
                  <p:embed/>
                </p:oleObj>
              </mc:Choice>
              <mc:Fallback>
                <p:oleObj name="Formula" r:id="rId3" imgW="43453050" imgH="8677275" progId="Equation.Ribbit">
                  <p:embed/>
                  <p:pic>
                    <p:nvPicPr>
                      <p:cNvPr id="0" name="图片 11812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781425" y="3260725"/>
                        <a:ext cx="4451350" cy="890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19165528"/>
              </p:ext>
            </p:extLst>
          </p:nvPr>
        </p:nvGraphicFramePr>
        <p:xfrm>
          <a:off x="1600200" y="1881189"/>
          <a:ext cx="630237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89" name="Formula" r:id="rId5" imgW="5334000" imgH="2438400" progId="Equation.Ribbit">
                  <p:embed/>
                </p:oleObj>
              </mc:Choice>
              <mc:Fallback>
                <p:oleObj name="Formula" r:id="rId5" imgW="5334000" imgH="2438400" progId="Equation.Ribbit">
                  <p:embed/>
                  <p:pic>
                    <p:nvPicPr>
                      <p:cNvPr id="0" name="图片 11812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600200" y="1881189"/>
                        <a:ext cx="630237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64797811"/>
              </p:ext>
            </p:extLst>
          </p:nvPr>
        </p:nvGraphicFramePr>
        <p:xfrm>
          <a:off x="6761779" y="1925637"/>
          <a:ext cx="766762" cy="284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90" name="Formula" r:id="rId7" imgW="6562725" imgH="2438400" progId="Equation.Ribbit">
                  <p:embed/>
                </p:oleObj>
              </mc:Choice>
              <mc:Fallback>
                <p:oleObj name="Formula" r:id="rId7" imgW="6562725" imgH="2438400" progId="Equation.Ribbit">
                  <p:embed/>
                  <p:pic>
                    <p:nvPicPr>
                      <p:cNvPr id="0" name="图片 11812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761779" y="1925637"/>
                        <a:ext cx="766762" cy="2841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0100672"/>
              </p:ext>
            </p:extLst>
          </p:nvPr>
        </p:nvGraphicFramePr>
        <p:xfrm>
          <a:off x="3581400" y="1911243"/>
          <a:ext cx="167075" cy="2223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91" name="Formula" r:id="rId9" imgW="1657350" imgH="2219325" progId="Equation.Ribbit">
                  <p:embed/>
                </p:oleObj>
              </mc:Choice>
              <mc:Fallback>
                <p:oleObj name="Formula" r:id="rId9" imgW="1657350" imgH="2219325" progId="Equation.Ribbit">
                  <p:embed/>
                  <p:pic>
                    <p:nvPicPr>
                      <p:cNvPr id="0" name="图片 11812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81400" y="1911243"/>
                        <a:ext cx="167075" cy="2223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8420924"/>
              </p:ext>
            </p:extLst>
          </p:nvPr>
        </p:nvGraphicFramePr>
        <p:xfrm>
          <a:off x="5115859" y="1905000"/>
          <a:ext cx="141941" cy="212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92" name="Formula" r:id="rId11" imgW="1495425" imgH="2219325" progId="Equation.Ribbit">
                  <p:embed/>
                </p:oleObj>
              </mc:Choice>
              <mc:Fallback>
                <p:oleObj name="Formula" r:id="rId11" imgW="1495425" imgH="2219325" progId="Equation.Ribbit">
                  <p:embed/>
                  <p:pic>
                    <p:nvPicPr>
                      <p:cNvPr id="0" name="图片 11812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115859" y="1905000"/>
                        <a:ext cx="141941" cy="2129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7019294"/>
              </p:ext>
            </p:extLst>
          </p:nvPr>
        </p:nvGraphicFramePr>
        <p:xfrm>
          <a:off x="9976425" y="2286000"/>
          <a:ext cx="9890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93" name="Formula" r:id="rId13" imgW="1257300" imgH="2952750" progId="Equation.Ribbit">
                  <p:embed/>
                </p:oleObj>
              </mc:Choice>
              <mc:Fallback>
                <p:oleObj name="Formula" r:id="rId13" imgW="1257300" imgH="2952750" progId="Equation.Ribbit">
                  <p:embed/>
                  <p:pic>
                    <p:nvPicPr>
                      <p:cNvPr id="0" name="图片 11813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9976425" y="2286000"/>
                        <a:ext cx="9890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7289896"/>
              </p:ext>
            </p:extLst>
          </p:nvPr>
        </p:nvGraphicFramePr>
        <p:xfrm>
          <a:off x="8913600" y="1869372"/>
          <a:ext cx="78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94" name="Formula" r:id="rId15" imgW="962025" imgH="2847975" progId="Equation.Ribbit">
                  <p:embed/>
                </p:oleObj>
              </mc:Choice>
              <mc:Fallback>
                <p:oleObj name="Formula" r:id="rId15" imgW="962025" imgH="2847975" progId="Equation.Ribbit">
                  <p:embed/>
                  <p:pic>
                    <p:nvPicPr>
                      <p:cNvPr id="0" name="图片 118131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913600" y="1869372"/>
                        <a:ext cx="78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1608816"/>
              </p:ext>
            </p:extLst>
          </p:nvPr>
        </p:nvGraphicFramePr>
        <p:xfrm>
          <a:off x="4724400" y="2286000"/>
          <a:ext cx="119273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95" name="Formula" r:id="rId17" imgW="1495425" imgH="2952750" progId="Equation.Ribbit">
                  <p:embed/>
                </p:oleObj>
              </mc:Choice>
              <mc:Fallback>
                <p:oleObj name="Formula" r:id="rId17" imgW="1495425" imgH="2952750" progId="Equation.Ribbit">
                  <p:embed/>
                  <p:pic>
                    <p:nvPicPr>
                      <p:cNvPr id="0" name="图片 118132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4724400" y="2286000"/>
                        <a:ext cx="119273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1938775"/>
              </p:ext>
            </p:extLst>
          </p:nvPr>
        </p:nvGraphicFramePr>
        <p:xfrm>
          <a:off x="1600200" y="2336518"/>
          <a:ext cx="171450" cy="2311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96" name="Formula" r:id="rId19" imgW="1657350" imgH="2219325" progId="Equation.Ribbit">
                  <p:embed/>
                </p:oleObj>
              </mc:Choice>
              <mc:Fallback>
                <p:oleObj name="Formula" r:id="rId19" imgW="1657350" imgH="2219325" progId="Equation.Ribbit">
                  <p:embed/>
                  <p:pic>
                    <p:nvPicPr>
                      <p:cNvPr id="0" name="图片 11813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600200" y="2336518"/>
                        <a:ext cx="171450" cy="2311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37843"/>
              </p:ext>
            </p:extLst>
          </p:nvPr>
        </p:nvGraphicFramePr>
        <p:xfrm>
          <a:off x="3097975" y="2283810"/>
          <a:ext cx="148522" cy="22278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97" name="Formula" r:id="rId20" imgW="1495425" imgH="2219325" progId="Equation.Ribbit">
                  <p:embed/>
                </p:oleObj>
              </mc:Choice>
              <mc:Fallback>
                <p:oleObj name="Formula" r:id="rId20" imgW="1495425" imgH="2219325" progId="Equation.Ribbit">
                  <p:embed/>
                  <p:pic>
                    <p:nvPicPr>
                      <p:cNvPr id="0" name="图片 11813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097975" y="2283810"/>
                        <a:ext cx="148522" cy="22278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4131656"/>
              </p:ext>
            </p:extLst>
          </p:nvPr>
        </p:nvGraphicFramePr>
        <p:xfrm>
          <a:off x="7391400" y="2304166"/>
          <a:ext cx="166687" cy="2234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98" name="Formula" r:id="rId21" imgW="1657350" imgH="2219325" progId="Equation.Ribbit">
                  <p:embed/>
                </p:oleObj>
              </mc:Choice>
              <mc:Fallback>
                <p:oleObj name="Formula" r:id="rId21" imgW="1657350" imgH="2219325" progId="Equation.Ribbit">
                  <p:embed/>
                  <p:pic>
                    <p:nvPicPr>
                      <p:cNvPr id="0" name="图片 118135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391400" y="2304166"/>
                        <a:ext cx="166687" cy="22348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96134851"/>
              </p:ext>
            </p:extLst>
          </p:nvPr>
        </p:nvGraphicFramePr>
        <p:xfrm>
          <a:off x="9448800" y="2321278"/>
          <a:ext cx="126175" cy="18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499" name="Formula" r:id="rId22" imgW="1495425" imgH="2219325" progId="Equation.Ribbit">
                  <p:embed/>
                </p:oleObj>
              </mc:Choice>
              <mc:Fallback>
                <p:oleObj name="Formula" r:id="rId22" imgW="1495425" imgH="2219325" progId="Equation.Ribbit">
                  <p:embed/>
                  <p:pic>
                    <p:nvPicPr>
                      <p:cNvPr id="0" name="图片 11813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448800" y="2321278"/>
                        <a:ext cx="126175" cy="189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距离度量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663581" y="762000"/>
            <a:ext cx="8616950" cy="49307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endParaRPr lang="en-US" altLang="zh-CN" sz="2400" dirty="0"/>
          </a:p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MinkovDMp（处理混合属性）：</a:t>
            </a:r>
          </a:p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加权距离（样本中不同属性的重要性不同时）：</a:t>
            </a:r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566442"/>
              </p:ext>
            </p:extLst>
          </p:nvPr>
        </p:nvGraphicFramePr>
        <p:xfrm>
          <a:off x="2209800" y="1730375"/>
          <a:ext cx="7783512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3" name="Formula" r:id="rId3" imgW="82896075" imgH="9982200" progId="Equation.Ribbit">
                  <p:embed/>
                </p:oleObj>
              </mc:Choice>
              <mc:Fallback>
                <p:oleObj name="Formula" r:id="rId3" imgW="82896075" imgH="9982200" progId="Equation.Ribbit">
                  <p:embed/>
                  <p:pic>
                    <p:nvPicPr>
                      <p:cNvPr id="0" name="图片 85966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09800" y="1730375"/>
                        <a:ext cx="7783512" cy="9366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5691785"/>
              </p:ext>
            </p:extLst>
          </p:nvPr>
        </p:nvGraphicFramePr>
        <p:xfrm>
          <a:off x="5032382" y="4724400"/>
          <a:ext cx="2241536" cy="3267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4" name="Formula" r:id="rId5" imgW="23488650" imgH="3409950" progId="Equation.Ribbit">
                  <p:embed/>
                </p:oleObj>
              </mc:Choice>
              <mc:Fallback>
                <p:oleObj name="Formula" r:id="rId5" imgW="23488650" imgH="3409950" progId="Equation.Ribbit">
                  <p:embed/>
                  <p:pic>
                    <p:nvPicPr>
                      <p:cNvPr id="0" name="图片 8596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032382" y="4724400"/>
                        <a:ext cx="2241536" cy="32671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94993238"/>
              </p:ext>
            </p:extLst>
          </p:nvPr>
        </p:nvGraphicFramePr>
        <p:xfrm>
          <a:off x="6038850" y="30480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5" name="Equation" r:id="rId7" imgW="2743200" imgH="4267200" progId="Equation.DSMT4">
                  <p:embed/>
                </p:oleObj>
              </mc:Choice>
              <mc:Fallback>
                <p:oleObj name="Equation" r:id="rId7" imgW="2743200" imgH="4267200" progId="Equation.DSMT4">
                  <p:embed/>
                  <p:pic>
                    <p:nvPicPr>
                      <p:cNvPr id="0" name="图片 8596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038850" y="30480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1078828"/>
              </p:ext>
            </p:extLst>
          </p:nvPr>
        </p:nvGraphicFramePr>
        <p:xfrm>
          <a:off x="2469356" y="3781951"/>
          <a:ext cx="7246937" cy="454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956" name="Formula" r:id="rId9" imgW="90077925" imgH="5648325" progId="Equation.Ribbit">
                  <p:embed/>
                </p:oleObj>
              </mc:Choice>
              <mc:Fallback>
                <p:oleObj name="Formula" r:id="rId9" imgW="90077925" imgH="5648325" progId="Equation.Ribbit">
                  <p:embed/>
                  <p:pic>
                    <p:nvPicPr>
                      <p:cNvPr id="0" name="图片 85969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469356" y="3781951"/>
                        <a:ext cx="7246937" cy="4540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880533" y="1047750"/>
            <a:ext cx="8686800" cy="4762500"/>
          </a:xfrm>
          <a:prstGeom prst="rect">
            <a:avLst/>
          </a:prstGeom>
        </p:spPr>
        <p:txBody>
          <a:bodyPr/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聚类任务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性能度量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距离计算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原型聚类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密度聚类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层次聚类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880" y="152400"/>
            <a:ext cx="77724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838200" y="1047750"/>
            <a:ext cx="8686800" cy="4762500"/>
          </a:xfrm>
          <a:prstGeom prst="rect">
            <a:avLst/>
          </a:prstGeom>
        </p:spPr>
        <p:txBody>
          <a:bodyPr/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聚类任务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性能度量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距离计算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原型聚类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密度聚类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层次聚类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38200" y="1020763"/>
            <a:ext cx="10287000" cy="4846637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原型聚类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也称为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基于原型的聚类</a:t>
            </a:r>
            <a:r>
              <a:rPr lang="en-US" altLang="zh-CN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”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(prototype-based clustering)，此类算法假设聚类结构能通过一组原型刻画。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算法过程：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通常情况下，算法先对原型进行初始化，再对原型进行迭代更新求解。</a:t>
            </a:r>
          </a:p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接下来，介绍几种著名的原型聚类算法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k均值算法、学习向量量化算法、高斯混合聚类算法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marL="0" indent="0">
              <a:lnSpc>
                <a:spcPct val="120000"/>
              </a:lnSpc>
              <a:buNone/>
            </a:pPr>
            <a:endParaRPr lang="en-US" altLang="en-US" sz="2400" dirty="0"/>
          </a:p>
          <a:p>
            <a:pPr>
              <a:lnSpc>
                <a:spcPct val="120000"/>
              </a:lnSpc>
            </a:pPr>
            <a:endParaRPr lang="zh-CN" altLang="en-US" sz="24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14" name="内容占位符 4">
            <a:extLst>
              <a:ext uri="{FF2B5EF4-FFF2-40B4-BE49-F238E27FC236}">
                <a16:creationId xmlns:a16="http://schemas.microsoft.com/office/drawing/2014/main" id="{E0FAF5A5-BC03-4081-A8F8-EC3608E7B0D5}"/>
              </a:ext>
            </a:extLst>
          </p:cNvPr>
          <p:cNvSpPr txBox="1">
            <a:spLocks/>
          </p:cNvSpPr>
          <p:nvPr/>
        </p:nvSpPr>
        <p:spPr>
          <a:xfrm>
            <a:off x="807720" y="990600"/>
            <a:ext cx="10850880" cy="28194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200" dirty="0"/>
              <a:t>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给定数据集                         ，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k均值算法针对聚类所得簇划分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                 最小化平方误差</a:t>
            </a:r>
          </a:p>
          <a:p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其中，   是簇    的均值向量。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值在一定程度上刻画了簇内样本围绕簇均值向量的紧密程度，   值越小，则簇内样本相似度越高。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41110023-E087-4949-9C98-6D70FFC685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451059"/>
              </p:ext>
            </p:extLst>
          </p:nvPr>
        </p:nvGraphicFramePr>
        <p:xfrm>
          <a:off x="2619197" y="1041180"/>
          <a:ext cx="222942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6" name="Formula" r:id="rId3" imgW="25803225" imgH="3324225" progId="Equation.Ribbit">
                  <p:embed/>
                </p:oleObj>
              </mc:Choice>
              <mc:Fallback>
                <p:oleObj name="Formula" r:id="rId3" imgW="25803225" imgH="3324225" progId="Equation.Ribbit">
                  <p:embed/>
                  <p:pic>
                    <p:nvPicPr>
                      <p:cNvPr id="13" name="对象 12">
                        <a:extLst>
                          <a:ext uri="{FF2B5EF4-FFF2-40B4-BE49-F238E27FC236}">
                            <a16:creationId xmlns:a16="http://schemas.microsoft.com/office/drawing/2014/main" id="{CF997005-FF40-42F7-92C1-F3EF28C91B6F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9197" y="1041180"/>
                        <a:ext cx="222942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86E2A2CA-8188-40C4-9D93-5D49AA1705A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413568"/>
              </p:ext>
            </p:extLst>
          </p:nvPr>
        </p:nvGraphicFramePr>
        <p:xfrm>
          <a:off x="927257" y="1501856"/>
          <a:ext cx="2260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7" name="Formula" r:id="rId5" imgW="26155650" imgH="3324225" progId="Equation.Ribbit">
                  <p:embed/>
                </p:oleObj>
              </mc:Choice>
              <mc:Fallback>
                <p:oleObj name="Formula" r:id="rId5" imgW="26155650" imgH="3324225" progId="Equation.Ribbit">
                  <p:embed/>
                  <p:pic>
                    <p:nvPicPr>
                      <p:cNvPr id="14" name="对象 13">
                        <a:extLst>
                          <a:ext uri="{FF2B5EF4-FFF2-40B4-BE49-F238E27FC236}">
                            <a16:creationId xmlns:a16="http://schemas.microsoft.com/office/drawing/2014/main" id="{A2B80C11-D8A7-40FD-A47B-36F2004A7CC4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7257" y="1501856"/>
                        <a:ext cx="2260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43F32BA2-0068-46F0-A7B0-A8C9C21E449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210699"/>
              </p:ext>
            </p:extLst>
          </p:nvPr>
        </p:nvGraphicFramePr>
        <p:xfrm>
          <a:off x="4848623" y="1955760"/>
          <a:ext cx="2494753" cy="837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8" name="Formula" r:id="rId7" imgW="27289125" imgH="9153525" progId="Equation.Ribbit">
                  <p:embed/>
                </p:oleObj>
              </mc:Choice>
              <mc:Fallback>
                <p:oleObj name="Formula" r:id="rId7" imgW="27289125" imgH="9153525" progId="Equation.Ribbit">
                  <p:embed/>
                  <p:pic>
                    <p:nvPicPr>
                      <p:cNvPr id="15" name="对象 14">
                        <a:extLst>
                          <a:ext uri="{FF2B5EF4-FFF2-40B4-BE49-F238E27FC236}">
                            <a16:creationId xmlns:a16="http://schemas.microsoft.com/office/drawing/2014/main" id="{3D2C714B-ACE5-4E52-9091-D506D64FDE7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48623" y="1955760"/>
                        <a:ext cx="2494753" cy="837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C57E6292-319D-4AB4-8C2D-65898989AA1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317480"/>
              </p:ext>
            </p:extLst>
          </p:nvPr>
        </p:nvGraphicFramePr>
        <p:xfrm>
          <a:off x="1898763" y="2531400"/>
          <a:ext cx="31103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59" name="Formula" r:id="rId9" imgW="2419350" imgH="2238375" progId="Equation.Ribbit">
                  <p:embed/>
                </p:oleObj>
              </mc:Choice>
              <mc:Fallback>
                <p:oleObj name="Formula" r:id="rId9" imgW="2419350" imgH="2238375" progId="Equation.Ribbit">
                  <p:embed/>
                  <p:pic>
                    <p:nvPicPr>
                      <p:cNvPr id="16" name="对象 15">
                        <a:extLst>
                          <a:ext uri="{FF2B5EF4-FFF2-40B4-BE49-F238E27FC236}">
                            <a16:creationId xmlns:a16="http://schemas.microsoft.com/office/drawing/2014/main" id="{EB05C92A-DB85-4028-B7C1-2A1DFDD7218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8763" y="2531400"/>
                        <a:ext cx="31103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94DA24B7-CA98-49F3-B7E2-1A56B3CAD5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7809061"/>
              </p:ext>
            </p:extLst>
          </p:nvPr>
        </p:nvGraphicFramePr>
        <p:xfrm>
          <a:off x="2862383" y="2531400"/>
          <a:ext cx="26181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0" name="Formula" r:id="rId11" imgW="2686050" imgH="2943225" progId="Equation.Ribbit">
                  <p:embed/>
                </p:oleObj>
              </mc:Choice>
              <mc:Fallback>
                <p:oleObj name="Formula" r:id="rId11" imgW="2686050" imgH="2943225" progId="Equation.Ribbit">
                  <p:embed/>
                  <p:pic>
                    <p:nvPicPr>
                      <p:cNvPr id="17" name="对象 16">
                        <a:extLst>
                          <a:ext uri="{FF2B5EF4-FFF2-40B4-BE49-F238E27FC236}">
                            <a16:creationId xmlns:a16="http://schemas.microsoft.com/office/drawing/2014/main" id="{8C1DFD87-A8F5-47E8-8240-6B19364322D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2383" y="2531400"/>
                        <a:ext cx="26181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>
            <a:extLst>
              <a:ext uri="{FF2B5EF4-FFF2-40B4-BE49-F238E27FC236}">
                <a16:creationId xmlns:a16="http://schemas.microsoft.com/office/drawing/2014/main" id="{E9D539BE-F99C-4D25-8A51-4AC495E3112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46349"/>
              </p:ext>
            </p:extLst>
          </p:nvPr>
        </p:nvGraphicFramePr>
        <p:xfrm>
          <a:off x="1219200" y="2971800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1" name="Formula" r:id="rId13" imgW="2238375" imgH="2886075" progId="Equation.Ribbit">
                  <p:embed/>
                </p:oleObj>
              </mc:Choice>
              <mc:Fallback>
                <p:oleObj name="Formula" r:id="rId13" imgW="2238375" imgH="2886075" progId="Equation.Ribbit">
                  <p:embed/>
                  <p:pic>
                    <p:nvPicPr>
                      <p:cNvPr id="18" name="对象 17">
                        <a:extLst>
                          <a:ext uri="{FF2B5EF4-FFF2-40B4-BE49-F238E27FC236}">
                            <a16:creationId xmlns:a16="http://schemas.microsoft.com/office/drawing/2014/main" id="{12D95CF9-6EA5-41E4-BE42-E912BD3E28C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19200" y="2971800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>
            <a:extLst>
              <a:ext uri="{FF2B5EF4-FFF2-40B4-BE49-F238E27FC236}">
                <a16:creationId xmlns:a16="http://schemas.microsoft.com/office/drawing/2014/main" id="{3438374D-E69C-4695-AAE4-0A3024BC63E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12241231"/>
              </p:ext>
            </p:extLst>
          </p:nvPr>
        </p:nvGraphicFramePr>
        <p:xfrm>
          <a:off x="8997518" y="3064800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062" name="Formula" r:id="rId15" imgW="2238375" imgH="2886075" progId="Equation.Ribbit">
                  <p:embed/>
                </p:oleObj>
              </mc:Choice>
              <mc:Fallback>
                <p:oleObj name="Formula" r:id="rId15" imgW="2238375" imgH="2886075" progId="Equation.Ribbit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465F476D-5BD9-4200-A173-0DED0B75FBB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7518" y="3064800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66245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12" name="内容占位符 4">
            <a:extLst>
              <a:ext uri="{FF2B5EF4-FFF2-40B4-BE49-F238E27FC236}">
                <a16:creationId xmlns:a16="http://schemas.microsoft.com/office/drawing/2014/main" id="{75653560-2F0F-4603-992B-8A5576F943EB}"/>
              </a:ext>
            </a:extLst>
          </p:cNvPr>
          <p:cNvSpPr txBox="1">
            <a:spLocks/>
          </p:cNvSpPr>
          <p:nvPr/>
        </p:nvSpPr>
        <p:spPr>
          <a:xfrm>
            <a:off x="807720" y="990600"/>
            <a:ext cx="10850880" cy="5562600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200" dirty="0"/>
              <a:t>  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给定数据集                         ， 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k均值算法针对聚类所得簇划分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                  最小化平方误差</a:t>
            </a:r>
          </a:p>
          <a:p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其中，   是簇    的均值向量。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值在一定程度上刻画了簇内样本围绕簇均值向量的紧密程度，   值越小，则簇内样本相似度越高。</a:t>
            </a: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算法流程（迭代优化）：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初始化每个簇的均值向量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repeat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1.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（更新）簇划分；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计算每个簇的均值向量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altLang="zh-CN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until </a:t>
            </a:r>
            <a:r>
              <a:rPr lang="zh-CN" altLang="en-US" sz="22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当前均值向量均未更新</a:t>
            </a:r>
          </a:p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altLang="zh-CN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2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3" name="对象 12">
            <a:extLst>
              <a:ext uri="{FF2B5EF4-FFF2-40B4-BE49-F238E27FC236}">
                <a16:creationId xmlns:a16="http://schemas.microsoft.com/office/drawing/2014/main" id="{CF997005-FF40-42F7-92C1-F3EF28C91B6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2166620"/>
              </p:ext>
            </p:extLst>
          </p:nvPr>
        </p:nvGraphicFramePr>
        <p:xfrm>
          <a:off x="2619197" y="1041180"/>
          <a:ext cx="222942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73" name="Formula" r:id="rId3" imgW="25803225" imgH="3324225" progId="Equation.Ribbit">
                  <p:embed/>
                </p:oleObj>
              </mc:Choice>
              <mc:Fallback>
                <p:oleObj name="Formula" r:id="rId3" imgW="25803225" imgH="3324225" progId="Equation.Ribbit">
                  <p:embed/>
                  <p:pic>
                    <p:nvPicPr>
                      <p:cNvPr id="2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619197" y="1041180"/>
                        <a:ext cx="222942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>
            <a:extLst>
              <a:ext uri="{FF2B5EF4-FFF2-40B4-BE49-F238E27FC236}">
                <a16:creationId xmlns:a16="http://schemas.microsoft.com/office/drawing/2014/main" id="{A2B80C11-D8A7-40FD-A47B-36F2004A7CC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227373"/>
              </p:ext>
            </p:extLst>
          </p:nvPr>
        </p:nvGraphicFramePr>
        <p:xfrm>
          <a:off x="927257" y="1501856"/>
          <a:ext cx="2260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74" name="Formula" r:id="rId5" imgW="26155650" imgH="3324225" progId="Equation.Ribbit">
                  <p:embed/>
                </p:oleObj>
              </mc:Choice>
              <mc:Fallback>
                <p:oleObj name="Formula" r:id="rId5" imgW="26155650" imgH="3324225" progId="Equation.Ribbit">
                  <p:embed/>
                  <p:pic>
                    <p:nvPicPr>
                      <p:cNvPr id="6" name="对象 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27257" y="1501856"/>
                        <a:ext cx="2260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>
            <a:extLst>
              <a:ext uri="{FF2B5EF4-FFF2-40B4-BE49-F238E27FC236}">
                <a16:creationId xmlns:a16="http://schemas.microsoft.com/office/drawing/2014/main" id="{3D2C714B-ACE5-4E52-9091-D506D64FDE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5711279"/>
              </p:ext>
            </p:extLst>
          </p:nvPr>
        </p:nvGraphicFramePr>
        <p:xfrm>
          <a:off x="4848623" y="1955760"/>
          <a:ext cx="2494753" cy="8379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75" name="Formula" r:id="rId7" imgW="27289125" imgH="9153525" progId="Equation.Ribbit">
                  <p:embed/>
                </p:oleObj>
              </mc:Choice>
              <mc:Fallback>
                <p:oleObj name="Formula" r:id="rId7" imgW="27289125" imgH="9153525" progId="Equation.Ribbit">
                  <p:embed/>
                  <p:pic>
                    <p:nvPicPr>
                      <p:cNvPr id="7" name="对象 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848623" y="1955760"/>
                        <a:ext cx="2494753" cy="8379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>
            <a:extLst>
              <a:ext uri="{FF2B5EF4-FFF2-40B4-BE49-F238E27FC236}">
                <a16:creationId xmlns:a16="http://schemas.microsoft.com/office/drawing/2014/main" id="{EB05C92A-DB85-4028-B7C1-2A1DFDD721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3193527"/>
              </p:ext>
            </p:extLst>
          </p:nvPr>
        </p:nvGraphicFramePr>
        <p:xfrm>
          <a:off x="1898763" y="2531400"/>
          <a:ext cx="31103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76" name="Formula" r:id="rId9" imgW="2419350" imgH="2238375" progId="Equation.Ribbit">
                  <p:embed/>
                </p:oleObj>
              </mc:Choice>
              <mc:Fallback>
                <p:oleObj name="Formula" r:id="rId9" imgW="2419350" imgH="2238375" progId="Equation.Ribbit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898763" y="2531400"/>
                        <a:ext cx="31103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>
            <a:extLst>
              <a:ext uri="{FF2B5EF4-FFF2-40B4-BE49-F238E27FC236}">
                <a16:creationId xmlns:a16="http://schemas.microsoft.com/office/drawing/2014/main" id="{8C1DFD87-A8F5-47E8-8240-6B19364322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60285604"/>
              </p:ext>
            </p:extLst>
          </p:nvPr>
        </p:nvGraphicFramePr>
        <p:xfrm>
          <a:off x="2862383" y="2531400"/>
          <a:ext cx="261817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77" name="Formula" r:id="rId11" imgW="2686050" imgH="2943225" progId="Equation.Ribbit">
                  <p:embed/>
                </p:oleObj>
              </mc:Choice>
              <mc:Fallback>
                <p:oleObj name="Formula" r:id="rId11" imgW="2686050" imgH="2943225" progId="Equation.Ribbit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862383" y="2531400"/>
                        <a:ext cx="261817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>
            <a:extLst>
              <a:ext uri="{FF2B5EF4-FFF2-40B4-BE49-F238E27FC236}">
                <a16:creationId xmlns:a16="http://schemas.microsoft.com/office/drawing/2014/main" id="{12D95CF9-6EA5-41E4-BE42-E912BD3E28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4124807"/>
              </p:ext>
            </p:extLst>
          </p:nvPr>
        </p:nvGraphicFramePr>
        <p:xfrm>
          <a:off x="1219200" y="2971800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78" name="Formula" r:id="rId13" imgW="2238375" imgH="2886075" progId="Equation.Ribbit">
                  <p:embed/>
                </p:oleObj>
              </mc:Choice>
              <mc:Fallback>
                <p:oleObj name="Formula" r:id="rId13" imgW="2238375" imgH="2886075" progId="Equation.Ribbit">
                  <p:embed/>
                  <p:pic>
                    <p:nvPicPr>
                      <p:cNvPr id="10" name="对象 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219200" y="2971800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>
            <a:extLst>
              <a:ext uri="{FF2B5EF4-FFF2-40B4-BE49-F238E27FC236}">
                <a16:creationId xmlns:a16="http://schemas.microsoft.com/office/drawing/2014/main" id="{465F476D-5BD9-4200-A173-0DED0B75FBB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68202680"/>
              </p:ext>
            </p:extLst>
          </p:nvPr>
        </p:nvGraphicFramePr>
        <p:xfrm>
          <a:off x="8997518" y="3064800"/>
          <a:ext cx="222682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6079" name="Formula" r:id="rId15" imgW="2238375" imgH="2886075" progId="Equation.Ribbit">
                  <p:embed/>
                </p:oleObj>
              </mc:Choice>
              <mc:Fallback>
                <p:oleObj name="Formula" r:id="rId15" imgW="2238375" imgH="2886075" progId="Equation.Ribbit">
                  <p:embed/>
                  <p:pic>
                    <p:nvPicPr>
                      <p:cNvPr id="11" name="对象 10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997518" y="3064800"/>
                        <a:ext cx="222682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0640632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22960" y="1001712"/>
            <a:ext cx="8616950" cy="48545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算法伪代码：</a:t>
            </a:r>
          </a:p>
        </p:txBody>
      </p:sp>
      <p:pic>
        <p:nvPicPr>
          <p:cNvPr id="71683" name="Picture 3" descr="G:\Users\lamda\Desktop\figures\kmeans_algo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70010" y="1600200"/>
            <a:ext cx="5851979" cy="457077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38200" y="1036321"/>
            <a:ext cx="10363200" cy="460248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k均值算法实例</a:t>
            </a:r>
          </a:p>
          <a:p>
            <a:pPr marL="0" indent="0"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接下来以表9-1的西瓜数据集4.0为例，来演示k均值算法的学习过程。将编号为   的样本称为     . </a:t>
            </a:r>
            <a:endParaRPr lang="en-US" altLang="zh-CN" sz="24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7593" y="2741153"/>
            <a:ext cx="7935971" cy="3405171"/>
          </a:xfrm>
          <a:prstGeom prst="rect">
            <a:avLst/>
          </a:prstGeom>
        </p:spPr>
      </p:pic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0656216"/>
              </p:ext>
            </p:extLst>
          </p:nvPr>
        </p:nvGraphicFramePr>
        <p:xfrm>
          <a:off x="1905000" y="1913356"/>
          <a:ext cx="9600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68" name="Formula" r:id="rId4" imgW="962025" imgH="2847975" progId="Equation.Ribbit">
                  <p:embed/>
                </p:oleObj>
              </mc:Choice>
              <mc:Fallback>
                <p:oleObj name="Formula" r:id="rId4" imgW="962025" imgH="2847975" progId="Equation.Ribbit">
                  <p:embed/>
                  <p:pic>
                    <p:nvPicPr>
                      <p:cNvPr id="0" name="图片 10760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05000" y="1913356"/>
                        <a:ext cx="9600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77197804"/>
              </p:ext>
            </p:extLst>
          </p:nvPr>
        </p:nvGraphicFramePr>
        <p:xfrm>
          <a:off x="3657600" y="1921800"/>
          <a:ext cx="307461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669" name="Formula" r:id="rId6" imgW="2343150" imgH="2209800" progId="Equation.Ribbit">
                  <p:embed/>
                </p:oleObj>
              </mc:Choice>
              <mc:Fallback>
                <p:oleObj name="Formula" r:id="rId6" imgW="2343150" imgH="2209800" progId="Equation.Ribbit">
                  <p:embed/>
                  <p:pic>
                    <p:nvPicPr>
                      <p:cNvPr id="0" name="图片 10760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57600" y="1921800"/>
                        <a:ext cx="307461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703290" y="1066800"/>
            <a:ext cx="10650510" cy="5334000"/>
          </a:xfrm>
          <a:prstGeom prst="rect">
            <a:avLst/>
          </a:prstGeom>
        </p:spPr>
        <p:txBody>
          <a:bodyPr>
            <a:normAutofit fontScale="80000" lnSpcReduction="10000"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k均值算法实例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假定聚类簇数k =3，算法开始时，随机选择3个样本		    作为初始均值向量，即							。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考察样本		        ，它与当前均值向量                 的距离分别为0.369，0.506，0.166，因此     将被划入簇   中。类似的，对数据集中的所有样本考察一遍后，可得当前簇划分为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</a:t>
            </a:r>
            <a:endParaRPr lang="zh-CN" altLang="en-US" sz="2400" b="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</a:p>
          <a:p>
            <a:pPr marL="0" indent="0">
              <a:lnSpc>
                <a:spcPct val="120000"/>
              </a:lnSpc>
              <a:buNone/>
            </a:pP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于是，可以从分别求得新的均值向量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zh-CN" altLang="en-US" sz="2400" dirty="0"/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不断重复上述过程，如下图所示。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</a:pPr>
            <a:r>
              <a:rPr lang="en-US" altLang="zh-CN" sz="2400" dirty="0"/>
              <a:t>    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286356"/>
              </p:ext>
            </p:extLst>
          </p:nvPr>
        </p:nvGraphicFramePr>
        <p:xfrm>
          <a:off x="2459861" y="3000792"/>
          <a:ext cx="6137486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8" name="Formula" r:id="rId4" imgW="72866250" imgH="3324225" progId="Equation.Ribbit">
                  <p:embed/>
                </p:oleObj>
              </mc:Choice>
              <mc:Fallback>
                <p:oleObj name="Formula" r:id="rId4" imgW="72866250" imgH="3324225" progId="Equation.Ribbit">
                  <p:embed/>
                  <p:pic>
                    <p:nvPicPr>
                      <p:cNvPr id="0" name="图片 108945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459861" y="3000792"/>
                        <a:ext cx="6137486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441305"/>
              </p:ext>
            </p:extLst>
          </p:nvPr>
        </p:nvGraphicFramePr>
        <p:xfrm>
          <a:off x="2459862" y="3471457"/>
          <a:ext cx="1958077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59" name="Formula" r:id="rId6" imgW="23260050" imgH="3324225" progId="Equation.Ribbit">
                  <p:embed/>
                </p:oleObj>
              </mc:Choice>
              <mc:Fallback>
                <p:oleObj name="Formula" r:id="rId6" imgW="23260050" imgH="3324225" progId="Equation.Ribbit">
                  <p:embed/>
                  <p:pic>
                    <p:nvPicPr>
                      <p:cNvPr id="0" name="图片 10894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459862" y="3471457"/>
                        <a:ext cx="1958077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36365133"/>
              </p:ext>
            </p:extLst>
          </p:nvPr>
        </p:nvGraphicFramePr>
        <p:xfrm>
          <a:off x="2453236" y="3927749"/>
          <a:ext cx="5804035" cy="280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0" name="Formula" r:id="rId8" imgW="68903850" imgH="3324225" progId="Equation.Ribbit">
                  <p:embed/>
                </p:oleObj>
              </mc:Choice>
              <mc:Fallback>
                <p:oleObj name="Formula" r:id="rId8" imgW="68903850" imgH="3324225" progId="Equation.Ribbit">
                  <p:embed/>
                  <p:pic>
                    <p:nvPicPr>
                      <p:cNvPr id="0" name="图片 10894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453236" y="3927749"/>
                        <a:ext cx="5804035" cy="280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7688057"/>
              </p:ext>
            </p:extLst>
          </p:nvPr>
        </p:nvGraphicFramePr>
        <p:xfrm>
          <a:off x="813910" y="1905332"/>
          <a:ext cx="6078856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1" name="Formula" r:id="rId10" imgW="70361175" imgH="3324225" progId="Equation.Ribbit">
                  <p:embed/>
                </p:oleObj>
              </mc:Choice>
              <mc:Fallback>
                <p:oleObj name="Formula" r:id="rId10" imgW="70361175" imgH="3324225" progId="Equation.Ribbit">
                  <p:embed/>
                  <p:pic>
                    <p:nvPicPr>
                      <p:cNvPr id="0" name="图片 108948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813910" y="1905332"/>
                        <a:ext cx="6078856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15361869"/>
              </p:ext>
            </p:extLst>
          </p:nvPr>
        </p:nvGraphicFramePr>
        <p:xfrm>
          <a:off x="2459862" y="4848816"/>
          <a:ext cx="6530973" cy="3094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2" name="Formula" r:id="rId12" imgW="70361175" imgH="3333750" progId="Equation.Ribbit">
                  <p:embed/>
                </p:oleObj>
              </mc:Choice>
              <mc:Fallback>
                <p:oleObj name="Formula" r:id="rId12" imgW="70361175" imgH="3333750" progId="Equation.Ribbit">
                  <p:embed/>
                  <p:pic>
                    <p:nvPicPr>
                      <p:cNvPr id="0" name="图片 108949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2459862" y="4848816"/>
                        <a:ext cx="6530973" cy="3094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37766344"/>
              </p:ext>
            </p:extLst>
          </p:nvPr>
        </p:nvGraphicFramePr>
        <p:xfrm>
          <a:off x="6644196" y="1600200"/>
          <a:ext cx="1509204" cy="262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3" name="Formula" r:id="rId14" imgW="12649200" imgH="2200275" progId="Equation.Ribbit">
                  <p:embed/>
                </p:oleObj>
              </mc:Choice>
              <mc:Fallback>
                <p:oleObj name="Formula" r:id="rId14" imgW="12649200" imgH="2200275" progId="Equation.Ribbit">
                  <p:embed/>
                  <p:pic>
                    <p:nvPicPr>
                      <p:cNvPr id="0" name="图片 108950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6644196" y="1600200"/>
                        <a:ext cx="1509204" cy="2627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5644662"/>
              </p:ext>
            </p:extLst>
          </p:nvPr>
        </p:nvGraphicFramePr>
        <p:xfrm>
          <a:off x="2133600" y="2332090"/>
          <a:ext cx="1938338" cy="287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4" name="Formula" r:id="rId16" imgW="22450425" imgH="3324225" progId="Equation.Ribbit">
                  <p:embed/>
                </p:oleObj>
              </mc:Choice>
              <mc:Fallback>
                <p:oleObj name="Formula" r:id="rId16" imgW="22450425" imgH="3324225" progId="Equation.Ribbit">
                  <p:embed/>
                  <p:pic>
                    <p:nvPicPr>
                      <p:cNvPr id="0" name="图片 10895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133600" y="2332090"/>
                        <a:ext cx="1938338" cy="287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11648425"/>
              </p:ext>
            </p:extLst>
          </p:nvPr>
        </p:nvGraphicFramePr>
        <p:xfrm>
          <a:off x="6313662" y="2356437"/>
          <a:ext cx="1158207" cy="2386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5" name="Formula" r:id="rId18" imgW="10839450" imgH="2238375" progId="Equation.Ribbit">
                  <p:embed/>
                </p:oleObj>
              </mc:Choice>
              <mc:Fallback>
                <p:oleObj name="Formula" r:id="rId18" imgW="10839450" imgH="2238375" progId="Equation.Ribbit">
                  <p:embed/>
                  <p:pic>
                    <p:nvPicPr>
                      <p:cNvPr id="0" name="图片 108952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6313662" y="2356437"/>
                        <a:ext cx="1158207" cy="2386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2577686"/>
              </p:ext>
            </p:extLst>
          </p:nvPr>
        </p:nvGraphicFramePr>
        <p:xfrm>
          <a:off x="2133600" y="2667000"/>
          <a:ext cx="253947" cy="2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6" name="Formula" r:id="rId20" imgW="2581275" imgH="2200275" progId="Equation.Ribbit">
                  <p:embed/>
                </p:oleObj>
              </mc:Choice>
              <mc:Fallback>
                <p:oleObj name="Formula" r:id="rId20" imgW="2581275" imgH="2200275" progId="Equation.Ribbit">
                  <p:embed/>
                  <p:pic>
                    <p:nvPicPr>
                      <p:cNvPr id="0" name="图片 108953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2133600" y="2667000"/>
                        <a:ext cx="253947" cy="2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154392"/>
              </p:ext>
            </p:extLst>
          </p:nvPr>
        </p:nvGraphicFramePr>
        <p:xfrm>
          <a:off x="3742038" y="2688507"/>
          <a:ext cx="220362" cy="216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267" name="Formula" r:id="rId22" imgW="3000375" imgH="2952750" progId="Equation.Ribbit">
                  <p:embed/>
                </p:oleObj>
              </mc:Choice>
              <mc:Fallback>
                <p:oleObj name="Formula" r:id="rId22" imgW="3000375" imgH="2952750" progId="Equation.Ribbit">
                  <p:embed/>
                  <p:pic>
                    <p:nvPicPr>
                      <p:cNvPr id="0" name="图片 108954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3742038" y="2688507"/>
                        <a:ext cx="220362" cy="216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</a:t>
            </a:r>
            <a:r>
              <a:rPr lang="en-US" altLang="zh-CN" dirty="0"/>
              <a:t> – </a:t>
            </a:r>
            <a:r>
              <a:rPr lang="en-US" altLang="zh-CN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dirty="0"/>
              <a:t>均值算法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38200" y="1066800"/>
            <a:ext cx="8616950" cy="48545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聚类结果：</a:t>
            </a:r>
            <a:endParaRPr lang="en-US" altLang="en-US" sz="2400" dirty="0"/>
          </a:p>
        </p:txBody>
      </p:sp>
      <p:pic>
        <p:nvPicPr>
          <p:cNvPr id="72706" name="Picture 2" descr="G:\Users\lamda\Desktop\figures\kmeans_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429000" y="1524000"/>
            <a:ext cx="5502728" cy="467374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学习向量量化</a:t>
            </a:r>
          </a:p>
        </p:txBody>
      </p:sp>
      <p:sp>
        <p:nvSpPr>
          <p:cNvPr id="6" name="内容占位符 4"/>
          <p:cNvSpPr txBox="1"/>
          <p:nvPr/>
        </p:nvSpPr>
        <p:spPr>
          <a:xfrm>
            <a:off x="873126" y="1127443"/>
            <a:ext cx="10252074" cy="3749357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None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学习向量量化（Learning Vector Quantization, LVQ）</a:t>
            </a:r>
          </a:p>
          <a:p>
            <a:pPr fontAlgn="auto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None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与一般聚类算法不同的是，LVQ假设数据样本带有类别标记，学习过程中利用样本的这些监督信息来辅助聚类.</a:t>
            </a:r>
          </a:p>
          <a:p>
            <a:pPr fontAlgn="auto">
              <a:lnSpc>
                <a:spcPct val="120000"/>
              </a:lnSpc>
              <a:spcBef>
                <a:spcPts val="1000"/>
              </a:spcBef>
              <a:buClr>
                <a:schemeClr val="tx2"/>
              </a:buClr>
              <a:buSzPct val="100000"/>
              <a:buNone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给定样本集				</a:t>
            </a:r>
            <a:r>
              <a:rPr lang="en-US" altLang="zh-CN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</a:t>
            </a: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，LVQ的目标是学得一组   维原型向量                   ，每个原型向量代表一个聚类簇。</a:t>
            </a:r>
          </a:p>
          <a:p>
            <a:pPr marL="685800" lvl="1" indent="-360045" fontAlgn="auto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rgbClr val="023A91"/>
              </a:buClr>
              <a:buSzTx/>
              <a:buNone/>
              <a:defRPr/>
            </a:pPr>
            <a:endParaRPr lang="zh-CN" altLang="en-US" sz="2400" kern="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54521056"/>
              </p:ext>
            </p:extLst>
          </p:nvPr>
        </p:nvGraphicFramePr>
        <p:xfrm>
          <a:off x="3124200" y="2728436"/>
          <a:ext cx="3908425" cy="2889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72" name="Formula" r:id="rId3" imgW="45243750" imgH="3324225" progId="Equation.Ribbit">
                  <p:embed/>
                </p:oleObj>
              </mc:Choice>
              <mc:Fallback>
                <p:oleObj name="Formula" r:id="rId3" imgW="45243750" imgH="3324225" progId="Equation.Ribbit">
                  <p:embed/>
                  <p:pic>
                    <p:nvPicPr>
                      <p:cNvPr id="0" name="图片 1096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24200" y="2728436"/>
                        <a:ext cx="3908425" cy="2889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9544700"/>
              </p:ext>
            </p:extLst>
          </p:nvPr>
        </p:nvGraphicFramePr>
        <p:xfrm>
          <a:off x="2336057" y="3124200"/>
          <a:ext cx="157628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73" name="Formula" r:id="rId5" imgW="18230850" imgH="3324225" progId="Equation.Ribbit">
                  <p:embed/>
                </p:oleObj>
              </mc:Choice>
              <mc:Fallback>
                <p:oleObj name="Formula" r:id="rId5" imgW="18230850" imgH="3324225" progId="Equation.Ribbit">
                  <p:embed/>
                  <p:pic>
                    <p:nvPicPr>
                      <p:cNvPr id="0" name="图片 1096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36057" y="3124200"/>
                        <a:ext cx="157628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81777555"/>
              </p:ext>
            </p:extLst>
          </p:nvPr>
        </p:nvGraphicFramePr>
        <p:xfrm>
          <a:off x="10439400" y="2765361"/>
          <a:ext cx="19824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9774" name="Formula" r:id="rId7" imgW="1743075" imgH="2219325" progId="Equation.Ribbit">
                  <p:embed/>
                </p:oleObj>
              </mc:Choice>
              <mc:Fallback>
                <p:oleObj name="Formula" r:id="rId7" imgW="1743075" imgH="2219325" progId="Equation.Ribbit">
                  <p:embed/>
                  <p:pic>
                    <p:nvPicPr>
                      <p:cNvPr id="0" name="图片 1096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0439400" y="2765361"/>
                        <a:ext cx="19824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学习向量量化</a:t>
            </a:r>
          </a:p>
        </p:txBody>
      </p:sp>
      <p:sp>
        <p:nvSpPr>
          <p:cNvPr id="6" name="内容占位符 4"/>
          <p:cNvSpPr txBox="1"/>
          <p:nvPr/>
        </p:nvSpPr>
        <p:spPr>
          <a:xfrm>
            <a:off x="822960" y="968702"/>
            <a:ext cx="8616950" cy="892176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Clr>
                <a:schemeClr val="tx2"/>
              </a:buClr>
              <a:buSzPct val="100000"/>
              <a:buNone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算法伪代码：</a:t>
            </a:r>
            <a:endParaRPr lang="zh-CN" altLang="en-US" sz="2200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pic>
        <p:nvPicPr>
          <p:cNvPr id="55299" name="Picture 3" descr="G:\Users\lamda\Desktop\figures\LVQ_algo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682819" y="1540193"/>
            <a:ext cx="6308781" cy="455580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52400"/>
            <a:ext cx="77724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855133" y="1047750"/>
            <a:ext cx="8686800" cy="4762500"/>
          </a:xfrm>
          <a:prstGeom prst="rect">
            <a:avLst/>
          </a:prstGeom>
        </p:spPr>
        <p:txBody>
          <a:bodyPr/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聚类任务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性能度量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距离计算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原型聚类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密度聚类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层次聚类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学习向量量化</a:t>
            </a:r>
          </a:p>
        </p:txBody>
      </p:sp>
      <p:sp>
        <p:nvSpPr>
          <p:cNvPr id="6" name="内容占位符 4"/>
          <p:cNvSpPr txBox="1"/>
          <p:nvPr/>
        </p:nvSpPr>
        <p:spPr>
          <a:xfrm>
            <a:off x="990600" y="1096963"/>
            <a:ext cx="8616950" cy="1102995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None/>
              <a:defRPr/>
            </a:pPr>
            <a:r>
              <a:rPr lang="zh-CN" altLang="en-US" sz="2400" kern="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聚类效果：</a:t>
            </a:r>
            <a:endParaRPr lang="en-US" altLang="zh-CN" sz="2000" dirty="0">
              <a:latin typeface="Verdana" panose="020B0604030504040204" pitchFamily="34" charset="0"/>
              <a:ea typeface="幼圆" panose="02010509060101010101" pitchFamily="49" charset="-122"/>
            </a:endParaRPr>
          </a:p>
        </p:txBody>
      </p:sp>
      <p:pic>
        <p:nvPicPr>
          <p:cNvPr id="73730" name="Picture 2" descr="G:\Users\lamda\Desktop\figures\LVQ_f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76600" y="1468660"/>
            <a:ext cx="5537200" cy="469084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92174" y="1112203"/>
            <a:ext cx="10156825" cy="490759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/>
              <a:t>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均值、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LVQ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用原型向量来刻画聚类结构不同，高斯混合聚类 （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Mixture-of-Gaussian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）采用概率模型来表达聚类原型：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多元高斯分布的定义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对   维样本空间中的随机向量   ，若   服从高斯分布，其概率密度函数为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其中   是   维均值向量，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         的协方差矩阵。也可将概率密度函数记作            。  </a:t>
            </a:r>
          </a:p>
          <a:p>
            <a:pPr marL="0" indent="0">
              <a:lnSpc>
                <a:spcPct val="110000"/>
              </a:lnSpc>
              <a:buNone/>
            </a:pPr>
            <a:endParaRPr lang="zh-CN" altLang="en-US" sz="2400" dirty="0"/>
          </a:p>
          <a:p>
            <a:pPr marL="0" indent="0">
              <a:lnSpc>
                <a:spcPct val="110000"/>
              </a:lnSpc>
              <a:buNone/>
            </a:pPr>
            <a:endParaRPr lang="zh-CN" altLang="en-US" sz="2400" dirty="0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660610"/>
              </p:ext>
            </p:extLst>
          </p:nvPr>
        </p:nvGraphicFramePr>
        <p:xfrm>
          <a:off x="3607500" y="3179518"/>
          <a:ext cx="5334000" cy="8504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84" name="Formula" r:id="rId3" imgW="39795450" imgH="5619750" progId="Equation.Ribbit">
                  <p:embed/>
                </p:oleObj>
              </mc:Choice>
              <mc:Fallback>
                <p:oleObj name="Formula" r:id="rId3" imgW="39795450" imgH="5619750" progId="Equation.Ribbit">
                  <p:embed/>
                  <p:pic>
                    <p:nvPicPr>
                      <p:cNvPr id="0" name="图片 11091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607500" y="3179518"/>
                        <a:ext cx="5334000" cy="85047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15306494"/>
              </p:ext>
            </p:extLst>
          </p:nvPr>
        </p:nvGraphicFramePr>
        <p:xfrm>
          <a:off x="1981200" y="4167600"/>
          <a:ext cx="194879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85" name="Formula" r:id="rId5" imgW="1733550" imgH="2238375" progId="Equation.Ribbit">
                  <p:embed/>
                </p:oleObj>
              </mc:Choice>
              <mc:Fallback>
                <p:oleObj name="Formula" r:id="rId5" imgW="1733550" imgH="2238375" progId="Equation.Ribbit">
                  <p:embed/>
                  <p:pic>
                    <p:nvPicPr>
                      <p:cNvPr id="0" name="图片 1109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981200" y="4167600"/>
                        <a:ext cx="194879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5290962"/>
              </p:ext>
            </p:extLst>
          </p:nvPr>
        </p:nvGraphicFramePr>
        <p:xfrm>
          <a:off x="1676400" y="2695636"/>
          <a:ext cx="2124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86" name="Formula" r:id="rId7" imgW="1743075" imgH="2219325" progId="Equation.Ribbit">
                  <p:embed/>
                </p:oleObj>
              </mc:Choice>
              <mc:Fallback>
                <p:oleObj name="Formula" r:id="rId7" imgW="1743075" imgH="2219325" progId="Equation.Ribbit">
                  <p:embed/>
                  <p:pic>
                    <p:nvPicPr>
                      <p:cNvPr id="0" name="图片 1109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676400" y="2695636"/>
                        <a:ext cx="2124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70661418"/>
              </p:ext>
            </p:extLst>
          </p:nvPr>
        </p:nvGraphicFramePr>
        <p:xfrm>
          <a:off x="4495800" y="4182427"/>
          <a:ext cx="168866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87" name="Formula" r:id="rId9" imgW="1933575" imgH="2895600" progId="Equation.Ribbit">
                  <p:embed/>
                </p:oleObj>
              </mc:Choice>
              <mc:Fallback>
                <p:oleObj name="Formula" r:id="rId9" imgW="1933575" imgH="2895600" progId="Equation.Ribbit">
                  <p:embed/>
                  <p:pic>
                    <p:nvPicPr>
                      <p:cNvPr id="0" name="图片 1109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495800" y="4182427"/>
                        <a:ext cx="168866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002874"/>
              </p:ext>
            </p:extLst>
          </p:nvPr>
        </p:nvGraphicFramePr>
        <p:xfrm>
          <a:off x="5029200" y="4191000"/>
          <a:ext cx="812000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88" name="Formula" r:id="rId11" imgW="6886575" imgH="2133600" progId="Equation.Ribbit">
                  <p:embed/>
                </p:oleObj>
              </mc:Choice>
              <mc:Fallback>
                <p:oleObj name="Formula" r:id="rId11" imgW="6886575" imgH="2133600" progId="Equation.Ribbit">
                  <p:embed/>
                  <p:pic>
                    <p:nvPicPr>
                      <p:cNvPr id="0" name="图片 1109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029200" y="4191000"/>
                        <a:ext cx="812000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32798775"/>
              </p:ext>
            </p:extLst>
          </p:nvPr>
        </p:nvGraphicFramePr>
        <p:xfrm>
          <a:off x="1733713" y="4549069"/>
          <a:ext cx="884731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89" name="Formula" r:id="rId13" imgW="10925175" imgH="3324225" progId="Equation.Ribbit">
                  <p:embed/>
                </p:oleObj>
              </mc:Choice>
              <mc:Fallback>
                <p:oleObj name="Formula" r:id="rId13" imgW="10925175" imgH="3324225" progId="Equation.Ribbit">
                  <p:embed/>
                  <p:pic>
                    <p:nvPicPr>
                      <p:cNvPr id="0" name="图片 1109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733713" y="4549069"/>
                        <a:ext cx="884731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19171224"/>
              </p:ext>
            </p:extLst>
          </p:nvPr>
        </p:nvGraphicFramePr>
        <p:xfrm>
          <a:off x="5334000" y="2701800"/>
          <a:ext cx="194399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90" name="Formula" r:id="rId15" imgW="1619250" imgH="2219325" progId="Equation.Ribbit">
                  <p:embed/>
                </p:oleObj>
              </mc:Choice>
              <mc:Fallback>
                <p:oleObj name="Formula" r:id="rId15" imgW="1619250" imgH="2219325" progId="Equation.Ribbit">
                  <p:embed/>
                  <p:pic>
                    <p:nvPicPr>
                      <p:cNvPr id="0" name="图片 110917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5334000" y="2701800"/>
                        <a:ext cx="194399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33075718"/>
              </p:ext>
            </p:extLst>
          </p:nvPr>
        </p:nvGraphicFramePr>
        <p:xfrm>
          <a:off x="6177301" y="2695636"/>
          <a:ext cx="194399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91" name="Formula" r:id="rId17" imgW="1619250" imgH="2219325" progId="Equation.Ribbit">
                  <p:embed/>
                </p:oleObj>
              </mc:Choice>
              <mc:Fallback>
                <p:oleObj name="Formula" r:id="rId17" imgW="1619250" imgH="2219325" progId="Equation.Ribbit">
                  <p:embed/>
                  <p:pic>
                    <p:nvPicPr>
                      <p:cNvPr id="0" name="图片 110918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6177301" y="2695636"/>
                        <a:ext cx="194399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524118"/>
              </p:ext>
            </p:extLst>
          </p:nvPr>
        </p:nvGraphicFramePr>
        <p:xfrm>
          <a:off x="2530800" y="4144680"/>
          <a:ext cx="2124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92" name="Formula" r:id="rId18" imgW="1743075" imgH="2219325" progId="Equation.Ribbit">
                  <p:embed/>
                </p:oleObj>
              </mc:Choice>
              <mc:Fallback>
                <p:oleObj name="Formula" r:id="rId18" imgW="1743075" imgH="2219325" progId="Equation.Ribbit">
                  <p:embed/>
                  <p:pic>
                    <p:nvPicPr>
                      <p:cNvPr id="0" name="图片 110919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530800" y="4144680"/>
                        <a:ext cx="2124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38200" y="1096962"/>
            <a:ext cx="10668000" cy="49990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高斯混合分布的定义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该分布由   个混合分布组成，每个分布对应一个高斯分布。其中，  与    是第  个高斯混合成分的参数。而         为相应的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“混合系数”，           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/>
              <a:t>     </a:t>
            </a:r>
            <a:endParaRPr lang="zh-CN" altLang="en-US" sz="2400" dirty="0"/>
          </a:p>
          <a:p>
            <a:pPr marL="0" indent="0">
              <a:lnSpc>
                <a:spcPct val="110000"/>
              </a:lnSpc>
              <a:buNone/>
            </a:pPr>
            <a:endParaRPr lang="zh-CN" altLang="en-US" sz="2400" dirty="0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07980046"/>
              </p:ext>
            </p:extLst>
          </p:nvPr>
        </p:nvGraphicFramePr>
        <p:xfrm>
          <a:off x="4543595" y="1659286"/>
          <a:ext cx="3104810" cy="8742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62" name="Formula" r:id="rId4" imgW="30870525" imgH="8677275" progId="Equation.Ribbit">
                  <p:embed/>
                </p:oleObj>
              </mc:Choice>
              <mc:Fallback>
                <p:oleObj name="Formula" r:id="rId4" imgW="30870525" imgH="8677275" progId="Equation.Ribbit">
                  <p:embed/>
                  <p:pic>
                    <p:nvPicPr>
                      <p:cNvPr id="0" name="图片 111918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543595" y="1659286"/>
                        <a:ext cx="3104810" cy="8742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49357708"/>
              </p:ext>
            </p:extLst>
          </p:nvPr>
        </p:nvGraphicFramePr>
        <p:xfrm>
          <a:off x="5436093" y="3191481"/>
          <a:ext cx="736107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63" name="Formula" r:id="rId6" imgW="7715250" imgH="2838450" progId="Equation.Ribbit">
                  <p:embed/>
                </p:oleObj>
              </mc:Choice>
              <mc:Fallback>
                <p:oleObj name="Formula" r:id="rId6" imgW="7715250" imgH="2838450" progId="Equation.Ribbit">
                  <p:embed/>
                  <p:pic>
                    <p:nvPicPr>
                      <p:cNvPr id="0" name="图片 111919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436093" y="3191481"/>
                        <a:ext cx="736107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194771"/>
              </p:ext>
            </p:extLst>
          </p:nvPr>
        </p:nvGraphicFramePr>
        <p:xfrm>
          <a:off x="2831583" y="2819400"/>
          <a:ext cx="136363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64" name="Formula" r:id="rId8" imgW="1495425" imgH="2952750" progId="Equation.Ribbit">
                  <p:embed/>
                </p:oleObj>
              </mc:Choice>
              <mc:Fallback>
                <p:oleObj name="Formula" r:id="rId8" imgW="1495425" imgH="2952750" progId="Equation.Ribbit">
                  <p:embed/>
                  <p:pic>
                    <p:nvPicPr>
                      <p:cNvPr id="0" name="图片 111920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831583" y="2819400"/>
                        <a:ext cx="136363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880709"/>
              </p:ext>
            </p:extLst>
          </p:nvPr>
        </p:nvGraphicFramePr>
        <p:xfrm>
          <a:off x="10210800" y="2819400"/>
          <a:ext cx="2916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65" name="Formula" r:id="rId10" imgW="2419350" imgH="2238375" progId="Equation.Ribbit">
                  <p:embed/>
                </p:oleObj>
              </mc:Choice>
              <mc:Fallback>
                <p:oleObj name="Formula" r:id="rId10" imgW="2419350" imgH="2238375" progId="Equation.Ribbit">
                  <p:embed/>
                  <p:pic>
                    <p:nvPicPr>
                      <p:cNvPr id="0" name="图片 111921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0210800" y="2819400"/>
                        <a:ext cx="2916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72350146"/>
              </p:ext>
            </p:extLst>
          </p:nvPr>
        </p:nvGraphicFramePr>
        <p:xfrm>
          <a:off x="10923642" y="2819400"/>
          <a:ext cx="250715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66" name="Formula" r:id="rId12" imgW="2695575" imgH="2905125" progId="Equation.Ribbit">
                  <p:embed/>
                </p:oleObj>
              </mc:Choice>
              <mc:Fallback>
                <p:oleObj name="Formula" r:id="rId12" imgW="2695575" imgH="2905125" progId="Equation.Ribbit">
                  <p:embed/>
                  <p:pic>
                    <p:nvPicPr>
                      <p:cNvPr id="0" name="图片 111922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10923642" y="2819400"/>
                        <a:ext cx="250715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05780573"/>
              </p:ext>
            </p:extLst>
          </p:nvPr>
        </p:nvGraphicFramePr>
        <p:xfrm>
          <a:off x="9637900" y="3200400"/>
          <a:ext cx="1030100" cy="27823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67" name="Formula" r:id="rId14" imgW="14420850" imgH="3895725" progId="Equation.Ribbit">
                  <p:embed/>
                </p:oleObj>
              </mc:Choice>
              <mc:Fallback>
                <p:oleObj name="Formula" r:id="rId14" imgW="14420850" imgH="3895725" progId="Equation.Ribbit">
                  <p:embed/>
                  <p:pic>
                    <p:nvPicPr>
                      <p:cNvPr id="0" name="图片 111924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9637900" y="3200400"/>
                        <a:ext cx="1030100" cy="27823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87607701"/>
              </p:ext>
            </p:extLst>
          </p:nvPr>
        </p:nvGraphicFramePr>
        <p:xfrm>
          <a:off x="1586400" y="3221961"/>
          <a:ext cx="90000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68" name="Formula" r:id="rId16" imgW="962025" imgH="2847975" progId="Equation.Ribbit">
                  <p:embed/>
                </p:oleObj>
              </mc:Choice>
              <mc:Fallback>
                <p:oleObj name="Formula" r:id="rId16" imgW="962025" imgH="2847975" progId="Equation.Ribbit">
                  <p:embed/>
                  <p:pic>
                    <p:nvPicPr>
                      <p:cNvPr id="0" name="图片 111925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1586400" y="3221961"/>
                        <a:ext cx="90000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609600"/>
                <a:ext cx="10287000" cy="5334000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 marL="0" indent="0">
                  <a:lnSpc>
                    <a:spcPct val="110000"/>
                  </a:lnSpc>
                  <a:buNone/>
                </a:pPr>
                <a:endParaRPr lang="en-US" altLang="zh-CN" sz="2400" dirty="0"/>
              </a:p>
              <a:p>
                <a:pPr>
                  <a:lnSpc>
                    <a:spcPct val="11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假设样本的生成过程由高斯混合分布给出：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首先，根据           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      定义的先验分布选择高斯混合成分，其中    为选择第  个混合成分的概率；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然后，根据被选择的混合成分的概率密度函数进行采样，从而生成相应的样本。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zh-CN" altLang="en-US" sz="2400" dirty="0"/>
                  <a:t>    </a:t>
                </a:r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zh-CN" altLang="en-US" sz="2400" dirty="0"/>
              </a:p>
              <a:p>
                <a:pPr marL="0" indent="0">
                  <a:lnSpc>
                    <a:spcPct val="110000"/>
                  </a:lnSpc>
                  <a:buNone/>
                </a:pPr>
                <a:endParaRPr lang="zh-CN" altLang="en-US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609600"/>
                <a:ext cx="10287000" cy="5334000"/>
              </a:xfrm>
              <a:prstGeom prst="rect">
                <a:avLst/>
              </a:prstGeom>
              <a:blipFill>
                <a:blip r:embed="rId3"/>
                <a:stretch>
                  <a:fillRect l="-9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72349586"/>
              </p:ext>
            </p:extLst>
          </p:nvPr>
        </p:nvGraphicFramePr>
        <p:xfrm>
          <a:off x="2209800" y="2218904"/>
          <a:ext cx="90000" cy="219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2" name="Formula" r:id="rId4" imgW="962025" imgH="2847975" progId="Equation.Ribbit">
                  <p:embed/>
                </p:oleObj>
              </mc:Choice>
              <mc:Fallback>
                <p:oleObj name="Formula" r:id="rId4" imgW="962025" imgH="2847975" progId="Equation.Ribbit">
                  <p:embed/>
                  <p:pic>
                    <p:nvPicPr>
                      <p:cNvPr id="0" name="图片 112749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209800" y="2218904"/>
                        <a:ext cx="90000" cy="219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14323698"/>
              </p:ext>
            </p:extLst>
          </p:nvPr>
        </p:nvGraphicFramePr>
        <p:xfrm>
          <a:off x="10668000" y="1799529"/>
          <a:ext cx="306486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3" name="Formula" r:id="rId6" imgW="2495550" imgH="2209800" progId="Equation.Ribbit">
                  <p:embed/>
                </p:oleObj>
              </mc:Choice>
              <mc:Fallback>
                <p:oleObj name="Formula" r:id="rId6" imgW="2495550" imgH="2209800" progId="Equation.Ribbit">
                  <p:embed/>
                  <p:pic>
                    <p:nvPicPr>
                      <p:cNvPr id="0" name="图片 11275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10668000" y="1799529"/>
                        <a:ext cx="306486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4192520"/>
              </p:ext>
            </p:extLst>
          </p:nvPr>
        </p:nvGraphicFramePr>
        <p:xfrm>
          <a:off x="2977707" y="1800163"/>
          <a:ext cx="2050541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44" name="Formula" r:id="rId8" imgW="16716375" imgH="2200275" progId="Equation.Ribbit">
                  <p:embed/>
                </p:oleObj>
              </mc:Choice>
              <mc:Fallback>
                <p:oleObj name="Formula" r:id="rId8" imgW="16716375" imgH="2200275" progId="Equation.Ribbit">
                  <p:embed/>
                  <p:pic>
                    <p:nvPicPr>
                      <p:cNvPr id="0" name="图片 112751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77707" y="1800163"/>
                        <a:ext cx="2050541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>
          <a:xfrm>
            <a:off x="838200" y="-247223"/>
            <a:ext cx="10515600" cy="1325563"/>
          </a:xfrm>
        </p:spPr>
        <p:txBody>
          <a:bodyPr/>
          <a:lstStyle/>
          <a:p>
            <a:r>
              <a:rPr lang="zh-CN" altLang="en-US" dirty="0"/>
              <a:t>原型聚类 </a:t>
            </a:r>
            <a:r>
              <a:rPr lang="en-US" altLang="zh-CN" dirty="0"/>
              <a:t>– </a:t>
            </a:r>
            <a:r>
              <a:rPr lang="zh-CN" altLang="en-US" dirty="0"/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38200" y="1062250"/>
            <a:ext cx="8616950" cy="574675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模型求解：</a:t>
            </a:r>
            <a:r>
              <a:rPr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最大化（对数）似然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内容占位符 4"/>
          <p:cNvSpPr txBox="1"/>
          <p:nvPr/>
        </p:nvSpPr>
        <p:spPr>
          <a:xfrm>
            <a:off x="2216150" y="4365625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令：</a:t>
            </a:r>
          </a:p>
        </p:txBody>
      </p:sp>
      <p:sp>
        <p:nvSpPr>
          <p:cNvPr id="11" name="右箭头 10"/>
          <p:cNvSpPr/>
          <p:nvPr/>
        </p:nvSpPr>
        <p:spPr>
          <a:xfrm>
            <a:off x="5349709" y="5108585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3970798" y="2045225"/>
          <a:ext cx="3244701" cy="9318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68" name="Formula" r:id="rId3" imgW="31403925" imgH="9029700" progId="Equation.Ribbit">
                  <p:embed/>
                </p:oleObj>
              </mc:Choice>
              <mc:Fallback>
                <p:oleObj name="Formula" r:id="rId3" imgW="31403925" imgH="9029700" progId="Equation.Ribbit">
                  <p:embed/>
                  <p:pic>
                    <p:nvPicPr>
                      <p:cNvPr id="0" name="图片 9194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970798" y="2045225"/>
                        <a:ext cx="3244701" cy="9318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4881399" y="3085813"/>
          <a:ext cx="3641841" cy="875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69" name="Formula" r:id="rId5" imgW="37490400" imgH="9029700" progId="Equation.Ribbit">
                  <p:embed/>
                </p:oleObj>
              </mc:Choice>
              <mc:Fallback>
                <p:oleObj name="Formula" r:id="rId5" imgW="37490400" imgH="9029700" progId="Equation.Ribbit">
                  <p:embed/>
                  <p:pic>
                    <p:nvPicPr>
                      <p:cNvPr id="0" name="图片 9194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881399" y="3085813"/>
                        <a:ext cx="3641841" cy="875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3024068" y="4874145"/>
          <a:ext cx="1761306" cy="818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70" name="Formula" r:id="rId7" imgW="15516225" imgH="7191375" progId="Equation.Ribbit">
                  <p:embed/>
                </p:oleObj>
              </mc:Choice>
              <mc:Fallback>
                <p:oleObj name="Formula" r:id="rId7" imgW="15516225" imgH="7191375" progId="Equation.Ribbit">
                  <p:embed/>
                  <p:pic>
                    <p:nvPicPr>
                      <p:cNvPr id="0" name="图片 9194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24068" y="4874145"/>
                        <a:ext cx="1761306" cy="818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/>
        </p:nvGraphicFramePr>
        <p:xfrm>
          <a:off x="7018944" y="4812647"/>
          <a:ext cx="2273182" cy="94110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071" name="Formula" r:id="rId9" imgW="19564350" imgH="8105775" progId="Equation.Ribbit">
                  <p:embed/>
                </p:oleObj>
              </mc:Choice>
              <mc:Fallback>
                <p:oleObj name="Formula" r:id="rId9" imgW="19564350" imgH="8105775" progId="Equation.Ribbit">
                  <p:embed/>
                  <p:pic>
                    <p:nvPicPr>
                      <p:cNvPr id="0" name="图片 9194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18944" y="4812647"/>
                        <a:ext cx="2273182" cy="94110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高斯混合聚类 </a:t>
            </a:r>
            <a:r>
              <a:rPr lang="en-US" altLang="zh-CN" dirty="0"/>
              <a:t>– </a:t>
            </a:r>
            <a:r>
              <a:rPr lang="zh-CN" altLang="en-US" dirty="0"/>
              <a:t>模型求解（续）</a:t>
            </a:r>
          </a:p>
        </p:txBody>
      </p:sp>
      <p:sp>
        <p:nvSpPr>
          <p:cNvPr id="9" name="内容占位符 4"/>
          <p:cNvSpPr txBox="1"/>
          <p:nvPr/>
        </p:nvSpPr>
        <p:spPr>
          <a:xfrm>
            <a:off x="2051050" y="1762125"/>
            <a:ext cx="8616950" cy="575423"/>
          </a:xfrm>
          <a:prstGeom prst="rect">
            <a:avLst/>
          </a:prstGeom>
        </p:spPr>
        <p:txBody>
          <a:bodyPr vert="horz" lIns="91440" tIns="46800" rIns="91440" bIns="45720" rtlCol="0">
            <a:normAutofit/>
          </a:bodyPr>
          <a:lstStyle/>
          <a:p>
            <a:pPr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None/>
              <a:defRPr/>
            </a:pP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令：</a:t>
            </a:r>
          </a:p>
        </p:txBody>
      </p:sp>
      <p:sp>
        <p:nvSpPr>
          <p:cNvPr id="11" name="右箭头 10"/>
          <p:cNvSpPr/>
          <p:nvPr/>
        </p:nvSpPr>
        <p:spPr>
          <a:xfrm>
            <a:off x="4241800" y="3175000"/>
            <a:ext cx="1104900" cy="3048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7" name="对象 6"/>
          <p:cNvGraphicFramePr>
            <a:graphicFrameLocks noChangeAspect="1"/>
          </p:cNvGraphicFramePr>
          <p:nvPr/>
        </p:nvGraphicFramePr>
        <p:xfrm>
          <a:off x="2434682" y="2979934"/>
          <a:ext cx="1489569" cy="6661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3" name="Formula" r:id="rId3" imgW="15516225" imgH="6924675" progId="Equation.Ribbit">
                  <p:embed/>
                </p:oleObj>
              </mc:Choice>
              <mc:Fallback>
                <p:oleObj name="Formula" r:id="rId3" imgW="15516225" imgH="6924675" progId="Equation.Ribbit">
                  <p:embed/>
                  <p:pic>
                    <p:nvPicPr>
                      <p:cNvPr id="0" name="图片 7566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434682" y="2979934"/>
                        <a:ext cx="1489569" cy="6661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5664251" y="2861879"/>
          <a:ext cx="4570883" cy="9310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5724" name="Formula" r:id="rId5" imgW="40319325" imgH="8210550" progId="Equation.Ribbit">
                  <p:embed/>
                </p:oleObj>
              </mc:Choice>
              <mc:Fallback>
                <p:oleObj name="Formula" r:id="rId5" imgW="40319325" imgH="8210550" progId="Equation.Ribbit">
                  <p:embed/>
                  <p:pic>
                    <p:nvPicPr>
                      <p:cNvPr id="0" name="图片 7566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64251" y="2861879"/>
                        <a:ext cx="4570883" cy="9310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68680" y="1091371"/>
            <a:ext cx="8616950" cy="574675"/>
          </a:xfrm>
          <a:prstGeom prst="rect">
            <a:avLst/>
          </a:prstGeom>
        </p:spPr>
        <p:txBody>
          <a:bodyPr/>
          <a:lstStyle/>
          <a:p>
            <a:r>
              <a:rPr altLang="en-US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算法伪代码：</a:t>
            </a:r>
            <a:endParaRPr lang="zh-CN" altLang="en-US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8371" name="Picture 3" descr="G:\Users\lamda\Desktop\figures\GMM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114800" y="1091371"/>
            <a:ext cx="5667867" cy="515702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高斯混合聚类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53440" y="1065562"/>
            <a:ext cx="8616950" cy="574675"/>
          </a:xfrm>
          <a:prstGeom prst="rect">
            <a:avLst/>
          </a:prstGeom>
        </p:spPr>
        <p:txBody>
          <a:bodyPr/>
          <a:lstStyle/>
          <a:p>
            <a:r>
              <a:rPr altLang="en-US" kern="1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聚类效果：</a:t>
            </a:r>
            <a:endParaRPr lang="zh-CN" altLang="en-US" kern="1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5778" name="Picture 2" descr="G:\Users\lamda\Desktop\figures\GMM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530600" y="915519"/>
            <a:ext cx="6223000" cy="5320182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914400" y="1047750"/>
            <a:ext cx="8686800" cy="4762500"/>
          </a:xfrm>
          <a:prstGeom prst="rect">
            <a:avLst/>
          </a:prstGeom>
        </p:spPr>
        <p:txBody>
          <a:bodyPr/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聚类任务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性能度量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距离计算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原型聚类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密度聚类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层次聚类</a:t>
            </a:r>
          </a:p>
        </p:txBody>
      </p:sp>
    </p:spTree>
    <p:extLst>
      <p:ext uri="{BB962C8B-B14F-4D97-AF65-F5344CB8AC3E}">
        <p14:creationId xmlns:p14="http://schemas.microsoft.com/office/powerpoint/2010/main" val="35456563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38200" y="1219200"/>
            <a:ext cx="10210800" cy="4876800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 eaLnBrk="1" fontAlgn="auto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密度聚类的定义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密度聚类也称为“基于密度的聚类”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(density-based clustering)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None/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此类算法假设聚类结构能通过样本分布的紧密程度来确定。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通常情况下，密度聚类算法从样本密度的角度来考察样本之间的可连接性，并基于可连接样本不断扩展聚类簇来获得最终的聚类结果。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eaLnBrk="1" fontAlgn="auto" hangingPunct="1">
              <a:lnSpc>
                <a:spcPct val="110000"/>
              </a:lnSpc>
              <a:spcBef>
                <a:spcPts val="1000"/>
              </a:spcBef>
              <a:spcAft>
                <a:spcPts val="0"/>
              </a:spcAft>
              <a:buClr>
                <a:schemeClr val="tx2"/>
              </a:buClr>
              <a:buSzPct val="100000"/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接下来介绍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DBSCAN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这一密度聚类算法。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914400" y="143495"/>
            <a:ext cx="78486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聚类任务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31850" y="1050925"/>
            <a:ext cx="10369550" cy="296164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在“无监督学习”任务中研究最多、应用最广.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聚类目标：将数据集中的样本划分为若干个通常不相交的子集（“簇”，cluster）.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聚类既可以作为一个单独过程（用于找寻数据内在的分布结构），也可作为分类等其他学习任务的前驱过程.</a:t>
            </a:r>
          </a:p>
          <a:p>
            <a:pPr>
              <a:lnSpc>
                <a:spcPct val="110000"/>
              </a:lnSpc>
            </a:pPr>
            <a:endParaRPr lang="en-US" altLang="en-US" sz="2400" dirty="0"/>
          </a:p>
          <a:p>
            <a:pPr>
              <a:lnSpc>
                <a:spcPct val="110000"/>
              </a:lnSpc>
            </a:pPr>
            <a:endParaRPr lang="zh-CN" altLang="en-US" sz="2400" dirty="0"/>
          </a:p>
        </p:txBody>
      </p:sp>
      <p:grpSp>
        <p:nvGrpSpPr>
          <p:cNvPr id="46" name="组合 45"/>
          <p:cNvGrpSpPr/>
          <p:nvPr/>
        </p:nvGrpSpPr>
        <p:grpSpPr>
          <a:xfrm>
            <a:off x="4358006" y="3733800"/>
            <a:ext cx="3533481" cy="2463800"/>
            <a:chOff x="2387600" y="3568700"/>
            <a:chExt cx="3533481" cy="2463800"/>
          </a:xfrm>
        </p:grpSpPr>
        <p:sp>
          <p:nvSpPr>
            <p:cNvPr id="16" name="任意多边形 15"/>
            <p:cNvSpPr/>
            <p:nvPr/>
          </p:nvSpPr>
          <p:spPr>
            <a:xfrm>
              <a:off x="2387600" y="3581259"/>
              <a:ext cx="1920583" cy="1615266"/>
            </a:xfrm>
            <a:custGeom>
              <a:avLst/>
              <a:gdLst>
                <a:gd name="connsiteX0" fmla="*/ 127000 w 1920583"/>
                <a:gd name="connsiteY0" fmla="*/ 660541 h 1615266"/>
                <a:gd name="connsiteX1" fmla="*/ 152400 w 1920583"/>
                <a:gd name="connsiteY1" fmla="*/ 749441 h 1615266"/>
                <a:gd name="connsiteX2" fmla="*/ 114300 w 1920583"/>
                <a:gd name="connsiteY2" fmla="*/ 825641 h 1615266"/>
                <a:gd name="connsiteX3" fmla="*/ 88900 w 1920583"/>
                <a:gd name="connsiteY3" fmla="*/ 901841 h 1615266"/>
                <a:gd name="connsiteX4" fmla="*/ 63500 w 1920583"/>
                <a:gd name="connsiteY4" fmla="*/ 939941 h 1615266"/>
                <a:gd name="connsiteX5" fmla="*/ 50800 w 1920583"/>
                <a:gd name="connsiteY5" fmla="*/ 978041 h 1615266"/>
                <a:gd name="connsiteX6" fmla="*/ 25400 w 1920583"/>
                <a:gd name="connsiteY6" fmla="*/ 1016141 h 1615266"/>
                <a:gd name="connsiteX7" fmla="*/ 0 w 1920583"/>
                <a:gd name="connsiteY7" fmla="*/ 1092341 h 1615266"/>
                <a:gd name="connsiteX8" fmla="*/ 25400 w 1920583"/>
                <a:gd name="connsiteY8" fmla="*/ 1244741 h 1615266"/>
                <a:gd name="connsiteX9" fmla="*/ 50800 w 1920583"/>
                <a:gd name="connsiteY9" fmla="*/ 1320941 h 1615266"/>
                <a:gd name="connsiteX10" fmla="*/ 76200 w 1920583"/>
                <a:gd name="connsiteY10" fmla="*/ 1359041 h 1615266"/>
                <a:gd name="connsiteX11" fmla="*/ 114300 w 1920583"/>
                <a:gd name="connsiteY11" fmla="*/ 1435241 h 1615266"/>
                <a:gd name="connsiteX12" fmla="*/ 152400 w 1920583"/>
                <a:gd name="connsiteY12" fmla="*/ 1460641 h 1615266"/>
                <a:gd name="connsiteX13" fmla="*/ 190500 w 1920583"/>
                <a:gd name="connsiteY13" fmla="*/ 1498741 h 1615266"/>
                <a:gd name="connsiteX14" fmla="*/ 266700 w 1920583"/>
                <a:gd name="connsiteY14" fmla="*/ 1524141 h 1615266"/>
                <a:gd name="connsiteX15" fmla="*/ 342900 w 1920583"/>
                <a:gd name="connsiteY15" fmla="*/ 1549541 h 1615266"/>
                <a:gd name="connsiteX16" fmla="*/ 457200 w 1920583"/>
                <a:gd name="connsiteY16" fmla="*/ 1587641 h 1615266"/>
                <a:gd name="connsiteX17" fmla="*/ 495300 w 1920583"/>
                <a:gd name="connsiteY17" fmla="*/ 1600341 h 1615266"/>
                <a:gd name="connsiteX18" fmla="*/ 558800 w 1920583"/>
                <a:gd name="connsiteY18" fmla="*/ 1613041 h 1615266"/>
                <a:gd name="connsiteX19" fmla="*/ 812800 w 1920583"/>
                <a:gd name="connsiteY19" fmla="*/ 1587641 h 1615266"/>
                <a:gd name="connsiteX20" fmla="*/ 889000 w 1920583"/>
                <a:gd name="connsiteY20" fmla="*/ 1562241 h 1615266"/>
                <a:gd name="connsiteX21" fmla="*/ 927100 w 1920583"/>
                <a:gd name="connsiteY21" fmla="*/ 1549541 h 1615266"/>
                <a:gd name="connsiteX22" fmla="*/ 977900 w 1920583"/>
                <a:gd name="connsiteY22" fmla="*/ 1473341 h 1615266"/>
                <a:gd name="connsiteX23" fmla="*/ 990600 w 1920583"/>
                <a:gd name="connsiteY23" fmla="*/ 1422541 h 1615266"/>
                <a:gd name="connsiteX24" fmla="*/ 1041400 w 1920583"/>
                <a:gd name="connsiteY24" fmla="*/ 1346341 h 1615266"/>
                <a:gd name="connsiteX25" fmla="*/ 1079500 w 1920583"/>
                <a:gd name="connsiteY25" fmla="*/ 1270141 h 1615266"/>
                <a:gd name="connsiteX26" fmla="*/ 1257300 w 1920583"/>
                <a:gd name="connsiteY26" fmla="*/ 1143141 h 1615266"/>
                <a:gd name="connsiteX27" fmla="*/ 1371600 w 1920583"/>
                <a:gd name="connsiteY27" fmla="*/ 1092341 h 1615266"/>
                <a:gd name="connsiteX28" fmla="*/ 1409700 w 1920583"/>
                <a:gd name="connsiteY28" fmla="*/ 1079641 h 1615266"/>
                <a:gd name="connsiteX29" fmla="*/ 1473200 w 1920583"/>
                <a:gd name="connsiteY29" fmla="*/ 1054241 h 1615266"/>
                <a:gd name="connsiteX30" fmla="*/ 1511300 w 1920583"/>
                <a:gd name="connsiteY30" fmla="*/ 1041541 h 1615266"/>
                <a:gd name="connsiteX31" fmla="*/ 1600200 w 1920583"/>
                <a:gd name="connsiteY31" fmla="*/ 978041 h 1615266"/>
                <a:gd name="connsiteX32" fmla="*/ 1638300 w 1920583"/>
                <a:gd name="connsiteY32" fmla="*/ 952641 h 1615266"/>
                <a:gd name="connsiteX33" fmla="*/ 1676400 w 1920583"/>
                <a:gd name="connsiteY33" fmla="*/ 939941 h 1615266"/>
                <a:gd name="connsiteX34" fmla="*/ 1714500 w 1920583"/>
                <a:gd name="connsiteY34" fmla="*/ 901841 h 1615266"/>
                <a:gd name="connsiteX35" fmla="*/ 1752600 w 1920583"/>
                <a:gd name="connsiteY35" fmla="*/ 876441 h 1615266"/>
                <a:gd name="connsiteX36" fmla="*/ 1790700 w 1920583"/>
                <a:gd name="connsiteY36" fmla="*/ 825641 h 1615266"/>
                <a:gd name="connsiteX37" fmla="*/ 1828800 w 1920583"/>
                <a:gd name="connsiteY37" fmla="*/ 787541 h 1615266"/>
                <a:gd name="connsiteX38" fmla="*/ 1841500 w 1920583"/>
                <a:gd name="connsiteY38" fmla="*/ 736741 h 1615266"/>
                <a:gd name="connsiteX39" fmla="*/ 1879600 w 1920583"/>
                <a:gd name="connsiteY39" fmla="*/ 647841 h 1615266"/>
                <a:gd name="connsiteX40" fmla="*/ 1905000 w 1920583"/>
                <a:gd name="connsiteY40" fmla="*/ 546241 h 1615266"/>
                <a:gd name="connsiteX41" fmla="*/ 1866900 w 1920583"/>
                <a:gd name="connsiteY41" fmla="*/ 343041 h 1615266"/>
                <a:gd name="connsiteX42" fmla="*/ 1828800 w 1920583"/>
                <a:gd name="connsiteY42" fmla="*/ 317641 h 1615266"/>
                <a:gd name="connsiteX43" fmla="*/ 1765300 w 1920583"/>
                <a:gd name="connsiteY43" fmla="*/ 241441 h 1615266"/>
                <a:gd name="connsiteX44" fmla="*/ 1714500 w 1920583"/>
                <a:gd name="connsiteY44" fmla="*/ 216041 h 1615266"/>
                <a:gd name="connsiteX45" fmla="*/ 1676400 w 1920583"/>
                <a:gd name="connsiteY45" fmla="*/ 177941 h 1615266"/>
                <a:gd name="connsiteX46" fmla="*/ 1600200 w 1920583"/>
                <a:gd name="connsiteY46" fmla="*/ 152541 h 1615266"/>
                <a:gd name="connsiteX47" fmla="*/ 1524000 w 1920583"/>
                <a:gd name="connsiteY47" fmla="*/ 101741 h 1615266"/>
                <a:gd name="connsiteX48" fmla="*/ 1435100 w 1920583"/>
                <a:gd name="connsiteY48" fmla="*/ 76341 h 1615266"/>
                <a:gd name="connsiteX49" fmla="*/ 1358900 w 1920583"/>
                <a:gd name="connsiteY49" fmla="*/ 63641 h 1615266"/>
                <a:gd name="connsiteX50" fmla="*/ 1231900 w 1920583"/>
                <a:gd name="connsiteY50" fmla="*/ 38241 h 1615266"/>
                <a:gd name="connsiteX51" fmla="*/ 1092200 w 1920583"/>
                <a:gd name="connsiteY51" fmla="*/ 25541 h 1615266"/>
                <a:gd name="connsiteX52" fmla="*/ 609600 w 1920583"/>
                <a:gd name="connsiteY52" fmla="*/ 50941 h 1615266"/>
                <a:gd name="connsiteX53" fmla="*/ 508000 w 1920583"/>
                <a:gd name="connsiteY53" fmla="*/ 76341 h 1615266"/>
                <a:gd name="connsiteX54" fmla="*/ 469900 w 1920583"/>
                <a:gd name="connsiteY54" fmla="*/ 89041 h 1615266"/>
                <a:gd name="connsiteX55" fmla="*/ 419100 w 1920583"/>
                <a:gd name="connsiteY55" fmla="*/ 101741 h 1615266"/>
                <a:gd name="connsiteX56" fmla="*/ 381000 w 1920583"/>
                <a:gd name="connsiteY56" fmla="*/ 127141 h 1615266"/>
                <a:gd name="connsiteX57" fmla="*/ 342900 w 1920583"/>
                <a:gd name="connsiteY57" fmla="*/ 139841 h 1615266"/>
                <a:gd name="connsiteX58" fmla="*/ 266700 w 1920583"/>
                <a:gd name="connsiteY58" fmla="*/ 190641 h 1615266"/>
                <a:gd name="connsiteX59" fmla="*/ 228600 w 1920583"/>
                <a:gd name="connsiteY59" fmla="*/ 216041 h 1615266"/>
                <a:gd name="connsiteX60" fmla="*/ 152400 w 1920583"/>
                <a:gd name="connsiteY60" fmla="*/ 368441 h 1615266"/>
                <a:gd name="connsiteX61" fmla="*/ 139700 w 1920583"/>
                <a:gd name="connsiteY61" fmla="*/ 406541 h 1615266"/>
                <a:gd name="connsiteX62" fmla="*/ 127000 w 1920583"/>
                <a:gd name="connsiteY62" fmla="*/ 444641 h 1615266"/>
                <a:gd name="connsiteX63" fmla="*/ 127000 w 1920583"/>
                <a:gd name="connsiteY63" fmla="*/ 660541 h 16152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1920583" h="1615266">
                  <a:moveTo>
                    <a:pt x="127000" y="660541"/>
                  </a:moveTo>
                  <a:cubicBezTo>
                    <a:pt x="132989" y="678508"/>
                    <a:pt x="152400" y="733494"/>
                    <a:pt x="152400" y="749441"/>
                  </a:cubicBezTo>
                  <a:cubicBezTo>
                    <a:pt x="152400" y="784179"/>
                    <a:pt x="127142" y="796746"/>
                    <a:pt x="114300" y="825641"/>
                  </a:cubicBezTo>
                  <a:cubicBezTo>
                    <a:pt x="103426" y="850107"/>
                    <a:pt x="103752" y="879564"/>
                    <a:pt x="88900" y="901841"/>
                  </a:cubicBezTo>
                  <a:cubicBezTo>
                    <a:pt x="80433" y="914541"/>
                    <a:pt x="70326" y="926289"/>
                    <a:pt x="63500" y="939941"/>
                  </a:cubicBezTo>
                  <a:cubicBezTo>
                    <a:pt x="57513" y="951915"/>
                    <a:pt x="56787" y="966067"/>
                    <a:pt x="50800" y="978041"/>
                  </a:cubicBezTo>
                  <a:cubicBezTo>
                    <a:pt x="43974" y="991693"/>
                    <a:pt x="31599" y="1002193"/>
                    <a:pt x="25400" y="1016141"/>
                  </a:cubicBezTo>
                  <a:cubicBezTo>
                    <a:pt x="14526" y="1040607"/>
                    <a:pt x="0" y="1092341"/>
                    <a:pt x="0" y="1092341"/>
                  </a:cubicBezTo>
                  <a:cubicBezTo>
                    <a:pt x="9005" y="1164381"/>
                    <a:pt x="7419" y="1184804"/>
                    <a:pt x="25400" y="1244741"/>
                  </a:cubicBezTo>
                  <a:cubicBezTo>
                    <a:pt x="33093" y="1270386"/>
                    <a:pt x="35948" y="1298664"/>
                    <a:pt x="50800" y="1320941"/>
                  </a:cubicBezTo>
                  <a:cubicBezTo>
                    <a:pt x="59267" y="1333641"/>
                    <a:pt x="69374" y="1345389"/>
                    <a:pt x="76200" y="1359041"/>
                  </a:cubicBezTo>
                  <a:cubicBezTo>
                    <a:pt x="96858" y="1400358"/>
                    <a:pt x="77904" y="1398845"/>
                    <a:pt x="114300" y="1435241"/>
                  </a:cubicBezTo>
                  <a:cubicBezTo>
                    <a:pt x="125093" y="1446034"/>
                    <a:pt x="140674" y="1450870"/>
                    <a:pt x="152400" y="1460641"/>
                  </a:cubicBezTo>
                  <a:cubicBezTo>
                    <a:pt x="166198" y="1472139"/>
                    <a:pt x="174800" y="1490019"/>
                    <a:pt x="190500" y="1498741"/>
                  </a:cubicBezTo>
                  <a:cubicBezTo>
                    <a:pt x="213905" y="1511744"/>
                    <a:pt x="241300" y="1515674"/>
                    <a:pt x="266700" y="1524141"/>
                  </a:cubicBezTo>
                  <a:lnTo>
                    <a:pt x="342900" y="1549541"/>
                  </a:lnTo>
                  <a:lnTo>
                    <a:pt x="457200" y="1587641"/>
                  </a:lnTo>
                  <a:cubicBezTo>
                    <a:pt x="469900" y="1591874"/>
                    <a:pt x="482173" y="1597716"/>
                    <a:pt x="495300" y="1600341"/>
                  </a:cubicBezTo>
                  <a:lnTo>
                    <a:pt x="558800" y="1613041"/>
                  </a:lnTo>
                  <a:cubicBezTo>
                    <a:pt x="683945" y="1605219"/>
                    <a:pt x="720716" y="1615266"/>
                    <a:pt x="812800" y="1587641"/>
                  </a:cubicBezTo>
                  <a:cubicBezTo>
                    <a:pt x="838445" y="1579948"/>
                    <a:pt x="863600" y="1570708"/>
                    <a:pt x="889000" y="1562241"/>
                  </a:cubicBezTo>
                  <a:lnTo>
                    <a:pt x="927100" y="1549541"/>
                  </a:lnTo>
                  <a:cubicBezTo>
                    <a:pt x="944033" y="1524141"/>
                    <a:pt x="970496" y="1502957"/>
                    <a:pt x="977900" y="1473341"/>
                  </a:cubicBezTo>
                  <a:cubicBezTo>
                    <a:pt x="982133" y="1456408"/>
                    <a:pt x="982794" y="1438153"/>
                    <a:pt x="990600" y="1422541"/>
                  </a:cubicBezTo>
                  <a:cubicBezTo>
                    <a:pt x="1004252" y="1395237"/>
                    <a:pt x="1031747" y="1375301"/>
                    <a:pt x="1041400" y="1346341"/>
                  </a:cubicBezTo>
                  <a:cubicBezTo>
                    <a:pt x="1050701" y="1318438"/>
                    <a:pt x="1056053" y="1291243"/>
                    <a:pt x="1079500" y="1270141"/>
                  </a:cubicBezTo>
                  <a:cubicBezTo>
                    <a:pt x="1081271" y="1268547"/>
                    <a:pt x="1235475" y="1150416"/>
                    <a:pt x="1257300" y="1143141"/>
                  </a:cubicBezTo>
                  <a:cubicBezTo>
                    <a:pt x="1453889" y="1077611"/>
                    <a:pt x="1250845" y="1152718"/>
                    <a:pt x="1371600" y="1092341"/>
                  </a:cubicBezTo>
                  <a:cubicBezTo>
                    <a:pt x="1383574" y="1086354"/>
                    <a:pt x="1397165" y="1084341"/>
                    <a:pt x="1409700" y="1079641"/>
                  </a:cubicBezTo>
                  <a:cubicBezTo>
                    <a:pt x="1431046" y="1071636"/>
                    <a:pt x="1451854" y="1062246"/>
                    <a:pt x="1473200" y="1054241"/>
                  </a:cubicBezTo>
                  <a:cubicBezTo>
                    <a:pt x="1485735" y="1049541"/>
                    <a:pt x="1499326" y="1047528"/>
                    <a:pt x="1511300" y="1041541"/>
                  </a:cubicBezTo>
                  <a:cubicBezTo>
                    <a:pt x="1531253" y="1031564"/>
                    <a:pt x="1586777" y="987629"/>
                    <a:pt x="1600200" y="978041"/>
                  </a:cubicBezTo>
                  <a:cubicBezTo>
                    <a:pt x="1612620" y="969169"/>
                    <a:pt x="1624648" y="959467"/>
                    <a:pt x="1638300" y="952641"/>
                  </a:cubicBezTo>
                  <a:cubicBezTo>
                    <a:pt x="1650274" y="946654"/>
                    <a:pt x="1663700" y="944174"/>
                    <a:pt x="1676400" y="939941"/>
                  </a:cubicBezTo>
                  <a:cubicBezTo>
                    <a:pt x="1689100" y="927241"/>
                    <a:pt x="1700702" y="913339"/>
                    <a:pt x="1714500" y="901841"/>
                  </a:cubicBezTo>
                  <a:cubicBezTo>
                    <a:pt x="1726226" y="892070"/>
                    <a:pt x="1741807" y="887234"/>
                    <a:pt x="1752600" y="876441"/>
                  </a:cubicBezTo>
                  <a:cubicBezTo>
                    <a:pt x="1767567" y="861474"/>
                    <a:pt x="1776925" y="841712"/>
                    <a:pt x="1790700" y="825641"/>
                  </a:cubicBezTo>
                  <a:cubicBezTo>
                    <a:pt x="1802389" y="812004"/>
                    <a:pt x="1816100" y="800241"/>
                    <a:pt x="1828800" y="787541"/>
                  </a:cubicBezTo>
                  <a:cubicBezTo>
                    <a:pt x="1833033" y="770608"/>
                    <a:pt x="1835371" y="753084"/>
                    <a:pt x="1841500" y="736741"/>
                  </a:cubicBezTo>
                  <a:cubicBezTo>
                    <a:pt x="1876193" y="644226"/>
                    <a:pt x="1858575" y="724932"/>
                    <a:pt x="1879600" y="647841"/>
                  </a:cubicBezTo>
                  <a:cubicBezTo>
                    <a:pt x="1888785" y="614162"/>
                    <a:pt x="1905000" y="546241"/>
                    <a:pt x="1905000" y="546241"/>
                  </a:cubicBezTo>
                  <a:cubicBezTo>
                    <a:pt x="1899570" y="475648"/>
                    <a:pt x="1920583" y="396724"/>
                    <a:pt x="1866900" y="343041"/>
                  </a:cubicBezTo>
                  <a:cubicBezTo>
                    <a:pt x="1856107" y="332248"/>
                    <a:pt x="1841500" y="326108"/>
                    <a:pt x="1828800" y="317641"/>
                  </a:cubicBezTo>
                  <a:cubicBezTo>
                    <a:pt x="1808547" y="287261"/>
                    <a:pt x="1796414" y="263665"/>
                    <a:pt x="1765300" y="241441"/>
                  </a:cubicBezTo>
                  <a:cubicBezTo>
                    <a:pt x="1749894" y="230437"/>
                    <a:pt x="1729906" y="227045"/>
                    <a:pt x="1714500" y="216041"/>
                  </a:cubicBezTo>
                  <a:cubicBezTo>
                    <a:pt x="1699885" y="205602"/>
                    <a:pt x="1692100" y="186663"/>
                    <a:pt x="1676400" y="177941"/>
                  </a:cubicBezTo>
                  <a:cubicBezTo>
                    <a:pt x="1652995" y="164938"/>
                    <a:pt x="1622477" y="167393"/>
                    <a:pt x="1600200" y="152541"/>
                  </a:cubicBezTo>
                  <a:cubicBezTo>
                    <a:pt x="1574800" y="135608"/>
                    <a:pt x="1552960" y="111394"/>
                    <a:pt x="1524000" y="101741"/>
                  </a:cubicBezTo>
                  <a:cubicBezTo>
                    <a:pt x="1487687" y="89637"/>
                    <a:pt x="1474967" y="84314"/>
                    <a:pt x="1435100" y="76341"/>
                  </a:cubicBezTo>
                  <a:cubicBezTo>
                    <a:pt x="1409850" y="71291"/>
                    <a:pt x="1384150" y="68691"/>
                    <a:pt x="1358900" y="63641"/>
                  </a:cubicBezTo>
                  <a:cubicBezTo>
                    <a:pt x="1274799" y="46821"/>
                    <a:pt x="1337590" y="50675"/>
                    <a:pt x="1231900" y="38241"/>
                  </a:cubicBezTo>
                  <a:cubicBezTo>
                    <a:pt x="1185462" y="32778"/>
                    <a:pt x="1138767" y="29774"/>
                    <a:pt x="1092200" y="25541"/>
                  </a:cubicBezTo>
                  <a:cubicBezTo>
                    <a:pt x="931333" y="34008"/>
                    <a:pt x="762423" y="0"/>
                    <a:pt x="609600" y="50941"/>
                  </a:cubicBezTo>
                  <a:cubicBezTo>
                    <a:pt x="522509" y="79971"/>
                    <a:pt x="630603" y="45690"/>
                    <a:pt x="508000" y="76341"/>
                  </a:cubicBezTo>
                  <a:cubicBezTo>
                    <a:pt x="495013" y="79588"/>
                    <a:pt x="482772" y="85363"/>
                    <a:pt x="469900" y="89041"/>
                  </a:cubicBezTo>
                  <a:cubicBezTo>
                    <a:pt x="453117" y="93836"/>
                    <a:pt x="436033" y="97508"/>
                    <a:pt x="419100" y="101741"/>
                  </a:cubicBezTo>
                  <a:cubicBezTo>
                    <a:pt x="406400" y="110208"/>
                    <a:pt x="394652" y="120315"/>
                    <a:pt x="381000" y="127141"/>
                  </a:cubicBezTo>
                  <a:cubicBezTo>
                    <a:pt x="369026" y="133128"/>
                    <a:pt x="354602" y="133340"/>
                    <a:pt x="342900" y="139841"/>
                  </a:cubicBezTo>
                  <a:cubicBezTo>
                    <a:pt x="316215" y="154666"/>
                    <a:pt x="292100" y="173708"/>
                    <a:pt x="266700" y="190641"/>
                  </a:cubicBezTo>
                  <a:lnTo>
                    <a:pt x="228600" y="216041"/>
                  </a:lnTo>
                  <a:cubicBezTo>
                    <a:pt x="162948" y="314518"/>
                    <a:pt x="187453" y="263281"/>
                    <a:pt x="152400" y="368441"/>
                  </a:cubicBezTo>
                  <a:lnTo>
                    <a:pt x="139700" y="406541"/>
                  </a:lnTo>
                  <a:cubicBezTo>
                    <a:pt x="135467" y="419241"/>
                    <a:pt x="127000" y="431254"/>
                    <a:pt x="127000" y="444641"/>
                  </a:cubicBezTo>
                  <a:lnTo>
                    <a:pt x="127000" y="660541"/>
                  </a:ln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任意多边形 18"/>
            <p:cNvSpPr/>
            <p:nvPr/>
          </p:nvSpPr>
          <p:spPr>
            <a:xfrm>
              <a:off x="4127500" y="3568700"/>
              <a:ext cx="1793581" cy="1524000"/>
            </a:xfrm>
            <a:custGeom>
              <a:avLst/>
              <a:gdLst>
                <a:gd name="connsiteX0" fmla="*/ 266700 w 1793581"/>
                <a:gd name="connsiteY0" fmla="*/ 635000 h 1524000"/>
                <a:gd name="connsiteX1" fmla="*/ 254000 w 1793581"/>
                <a:gd name="connsiteY1" fmla="*/ 736600 h 1524000"/>
                <a:gd name="connsiteX2" fmla="*/ 241300 w 1793581"/>
                <a:gd name="connsiteY2" fmla="*/ 774700 h 1524000"/>
                <a:gd name="connsiteX3" fmla="*/ 203200 w 1793581"/>
                <a:gd name="connsiteY3" fmla="*/ 800100 h 1524000"/>
                <a:gd name="connsiteX4" fmla="*/ 165100 w 1793581"/>
                <a:gd name="connsiteY4" fmla="*/ 876300 h 1524000"/>
                <a:gd name="connsiteX5" fmla="*/ 127000 w 1793581"/>
                <a:gd name="connsiteY5" fmla="*/ 914400 h 1524000"/>
                <a:gd name="connsiteX6" fmla="*/ 63500 w 1793581"/>
                <a:gd name="connsiteY6" fmla="*/ 990600 h 1524000"/>
                <a:gd name="connsiteX7" fmla="*/ 25400 w 1793581"/>
                <a:gd name="connsiteY7" fmla="*/ 1066800 h 1524000"/>
                <a:gd name="connsiteX8" fmla="*/ 0 w 1793581"/>
                <a:gd name="connsiteY8" fmla="*/ 1155700 h 1524000"/>
                <a:gd name="connsiteX9" fmla="*/ 12700 w 1793581"/>
                <a:gd name="connsiteY9" fmla="*/ 1320800 h 1524000"/>
                <a:gd name="connsiteX10" fmla="*/ 25400 w 1793581"/>
                <a:gd name="connsiteY10" fmla="*/ 1358900 h 1524000"/>
                <a:gd name="connsiteX11" fmla="*/ 165100 w 1793581"/>
                <a:gd name="connsiteY11" fmla="*/ 1460500 h 1524000"/>
                <a:gd name="connsiteX12" fmla="*/ 292100 w 1793581"/>
                <a:gd name="connsiteY12" fmla="*/ 1498600 h 1524000"/>
                <a:gd name="connsiteX13" fmla="*/ 330200 w 1793581"/>
                <a:gd name="connsiteY13" fmla="*/ 1511300 h 1524000"/>
                <a:gd name="connsiteX14" fmla="*/ 419100 w 1793581"/>
                <a:gd name="connsiteY14" fmla="*/ 1524000 h 1524000"/>
                <a:gd name="connsiteX15" fmla="*/ 1054100 w 1793581"/>
                <a:gd name="connsiteY15" fmla="*/ 1511300 h 1524000"/>
                <a:gd name="connsiteX16" fmla="*/ 1117600 w 1793581"/>
                <a:gd name="connsiteY16" fmla="*/ 1498600 h 1524000"/>
                <a:gd name="connsiteX17" fmla="*/ 1308100 w 1793581"/>
                <a:gd name="connsiteY17" fmla="*/ 1473200 h 1524000"/>
                <a:gd name="connsiteX18" fmla="*/ 1409700 w 1793581"/>
                <a:gd name="connsiteY18" fmla="*/ 1435100 h 1524000"/>
                <a:gd name="connsiteX19" fmla="*/ 1485900 w 1793581"/>
                <a:gd name="connsiteY19" fmla="*/ 1409700 h 1524000"/>
                <a:gd name="connsiteX20" fmla="*/ 1562100 w 1793581"/>
                <a:gd name="connsiteY20" fmla="*/ 1371600 h 1524000"/>
                <a:gd name="connsiteX21" fmla="*/ 1663700 w 1793581"/>
                <a:gd name="connsiteY21" fmla="*/ 1244600 h 1524000"/>
                <a:gd name="connsiteX22" fmla="*/ 1689100 w 1793581"/>
                <a:gd name="connsiteY22" fmla="*/ 1193800 h 1524000"/>
                <a:gd name="connsiteX23" fmla="*/ 1739900 w 1793581"/>
                <a:gd name="connsiteY23" fmla="*/ 1066800 h 1524000"/>
                <a:gd name="connsiteX24" fmla="*/ 1752600 w 1793581"/>
                <a:gd name="connsiteY24" fmla="*/ 952500 h 1524000"/>
                <a:gd name="connsiteX25" fmla="*/ 1778000 w 1793581"/>
                <a:gd name="connsiteY25" fmla="*/ 876300 h 1524000"/>
                <a:gd name="connsiteX26" fmla="*/ 1752600 w 1793581"/>
                <a:gd name="connsiteY26" fmla="*/ 546100 h 1524000"/>
                <a:gd name="connsiteX27" fmla="*/ 1727200 w 1793581"/>
                <a:gd name="connsiteY27" fmla="*/ 482600 h 1524000"/>
                <a:gd name="connsiteX28" fmla="*/ 1714500 w 1793581"/>
                <a:gd name="connsiteY28" fmla="*/ 431800 h 1524000"/>
                <a:gd name="connsiteX29" fmla="*/ 1663700 w 1793581"/>
                <a:gd name="connsiteY29" fmla="*/ 355600 h 1524000"/>
                <a:gd name="connsiteX30" fmla="*/ 1638300 w 1793581"/>
                <a:gd name="connsiteY30" fmla="*/ 304800 h 1524000"/>
                <a:gd name="connsiteX31" fmla="*/ 1473200 w 1793581"/>
                <a:gd name="connsiteY31" fmla="*/ 152400 h 1524000"/>
                <a:gd name="connsiteX32" fmla="*/ 1346200 w 1793581"/>
                <a:gd name="connsiteY32" fmla="*/ 63500 h 1524000"/>
                <a:gd name="connsiteX33" fmla="*/ 1308100 w 1793581"/>
                <a:gd name="connsiteY33" fmla="*/ 38100 h 1524000"/>
                <a:gd name="connsiteX34" fmla="*/ 1181100 w 1793581"/>
                <a:gd name="connsiteY34" fmla="*/ 12700 h 1524000"/>
                <a:gd name="connsiteX35" fmla="*/ 1066800 w 1793581"/>
                <a:gd name="connsiteY35" fmla="*/ 0 h 1524000"/>
                <a:gd name="connsiteX36" fmla="*/ 889000 w 1793581"/>
                <a:gd name="connsiteY36" fmla="*/ 12700 h 1524000"/>
                <a:gd name="connsiteX37" fmla="*/ 850900 w 1793581"/>
                <a:gd name="connsiteY37" fmla="*/ 38100 h 1524000"/>
                <a:gd name="connsiteX38" fmla="*/ 800100 w 1793581"/>
                <a:gd name="connsiteY38" fmla="*/ 50800 h 1524000"/>
                <a:gd name="connsiteX39" fmla="*/ 749300 w 1793581"/>
                <a:gd name="connsiteY39" fmla="*/ 76200 h 1524000"/>
                <a:gd name="connsiteX40" fmla="*/ 711200 w 1793581"/>
                <a:gd name="connsiteY40" fmla="*/ 88900 h 1524000"/>
                <a:gd name="connsiteX41" fmla="*/ 635000 w 1793581"/>
                <a:gd name="connsiteY41" fmla="*/ 127000 h 1524000"/>
                <a:gd name="connsiteX42" fmla="*/ 558800 w 1793581"/>
                <a:gd name="connsiteY42" fmla="*/ 203200 h 1524000"/>
                <a:gd name="connsiteX43" fmla="*/ 520700 w 1793581"/>
                <a:gd name="connsiteY43" fmla="*/ 279400 h 1524000"/>
                <a:gd name="connsiteX44" fmla="*/ 495300 w 1793581"/>
                <a:gd name="connsiteY44" fmla="*/ 317500 h 1524000"/>
                <a:gd name="connsiteX45" fmla="*/ 457200 w 1793581"/>
                <a:gd name="connsiteY45" fmla="*/ 393700 h 1524000"/>
                <a:gd name="connsiteX46" fmla="*/ 431800 w 1793581"/>
                <a:gd name="connsiteY46" fmla="*/ 482600 h 1524000"/>
                <a:gd name="connsiteX47" fmla="*/ 381000 w 1793581"/>
                <a:gd name="connsiteY47" fmla="*/ 558800 h 1524000"/>
                <a:gd name="connsiteX48" fmla="*/ 368300 w 1793581"/>
                <a:gd name="connsiteY48" fmla="*/ 596900 h 1524000"/>
                <a:gd name="connsiteX49" fmla="*/ 317500 w 1793581"/>
                <a:gd name="connsiteY49" fmla="*/ 622300 h 1524000"/>
                <a:gd name="connsiteX50" fmla="*/ 266700 w 1793581"/>
                <a:gd name="connsiteY50" fmla="*/ 635000 h 1524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793581" h="1524000">
                  <a:moveTo>
                    <a:pt x="266700" y="635000"/>
                  </a:moveTo>
                  <a:cubicBezTo>
                    <a:pt x="256117" y="654050"/>
                    <a:pt x="260105" y="703020"/>
                    <a:pt x="254000" y="736600"/>
                  </a:cubicBezTo>
                  <a:cubicBezTo>
                    <a:pt x="251605" y="749771"/>
                    <a:pt x="249663" y="764247"/>
                    <a:pt x="241300" y="774700"/>
                  </a:cubicBezTo>
                  <a:cubicBezTo>
                    <a:pt x="231765" y="786619"/>
                    <a:pt x="215900" y="791633"/>
                    <a:pt x="203200" y="800100"/>
                  </a:cubicBezTo>
                  <a:cubicBezTo>
                    <a:pt x="190472" y="838285"/>
                    <a:pt x="192455" y="843474"/>
                    <a:pt x="165100" y="876300"/>
                  </a:cubicBezTo>
                  <a:cubicBezTo>
                    <a:pt x="153602" y="890098"/>
                    <a:pt x="138498" y="900602"/>
                    <a:pt x="127000" y="914400"/>
                  </a:cubicBezTo>
                  <a:cubicBezTo>
                    <a:pt x="38593" y="1020488"/>
                    <a:pt x="174810" y="879290"/>
                    <a:pt x="63500" y="990600"/>
                  </a:cubicBezTo>
                  <a:cubicBezTo>
                    <a:pt x="31578" y="1086365"/>
                    <a:pt x="74639" y="968323"/>
                    <a:pt x="25400" y="1066800"/>
                  </a:cubicBezTo>
                  <a:cubicBezTo>
                    <a:pt x="16290" y="1085020"/>
                    <a:pt x="4069" y="1139424"/>
                    <a:pt x="0" y="1155700"/>
                  </a:cubicBezTo>
                  <a:cubicBezTo>
                    <a:pt x="4233" y="1210733"/>
                    <a:pt x="5854" y="1266030"/>
                    <a:pt x="12700" y="1320800"/>
                  </a:cubicBezTo>
                  <a:cubicBezTo>
                    <a:pt x="14360" y="1334084"/>
                    <a:pt x="17974" y="1347761"/>
                    <a:pt x="25400" y="1358900"/>
                  </a:cubicBezTo>
                  <a:cubicBezTo>
                    <a:pt x="52002" y="1398803"/>
                    <a:pt x="136630" y="1446265"/>
                    <a:pt x="165100" y="1460500"/>
                  </a:cubicBezTo>
                  <a:cubicBezTo>
                    <a:pt x="252882" y="1504391"/>
                    <a:pt x="178251" y="1473300"/>
                    <a:pt x="292100" y="1498600"/>
                  </a:cubicBezTo>
                  <a:cubicBezTo>
                    <a:pt x="305168" y="1501504"/>
                    <a:pt x="317073" y="1508675"/>
                    <a:pt x="330200" y="1511300"/>
                  </a:cubicBezTo>
                  <a:cubicBezTo>
                    <a:pt x="359553" y="1517171"/>
                    <a:pt x="389467" y="1519767"/>
                    <a:pt x="419100" y="1524000"/>
                  </a:cubicBezTo>
                  <a:lnTo>
                    <a:pt x="1054100" y="1511300"/>
                  </a:lnTo>
                  <a:cubicBezTo>
                    <a:pt x="1075672" y="1510516"/>
                    <a:pt x="1096253" y="1501802"/>
                    <a:pt x="1117600" y="1498600"/>
                  </a:cubicBezTo>
                  <a:cubicBezTo>
                    <a:pt x="1180953" y="1489097"/>
                    <a:pt x="1244600" y="1481667"/>
                    <a:pt x="1308100" y="1473200"/>
                  </a:cubicBezTo>
                  <a:cubicBezTo>
                    <a:pt x="1421332" y="1435456"/>
                    <a:pt x="1242655" y="1495844"/>
                    <a:pt x="1409700" y="1435100"/>
                  </a:cubicBezTo>
                  <a:cubicBezTo>
                    <a:pt x="1434862" y="1425950"/>
                    <a:pt x="1460500" y="1418167"/>
                    <a:pt x="1485900" y="1409700"/>
                  </a:cubicBezTo>
                  <a:cubicBezTo>
                    <a:pt x="1522777" y="1397408"/>
                    <a:pt x="1530766" y="1398457"/>
                    <a:pt x="1562100" y="1371600"/>
                  </a:cubicBezTo>
                  <a:cubicBezTo>
                    <a:pt x="1603444" y="1336162"/>
                    <a:pt x="1639187" y="1293625"/>
                    <a:pt x="1663700" y="1244600"/>
                  </a:cubicBezTo>
                  <a:cubicBezTo>
                    <a:pt x="1672167" y="1227667"/>
                    <a:pt x="1682069" y="1211378"/>
                    <a:pt x="1689100" y="1193800"/>
                  </a:cubicBezTo>
                  <a:cubicBezTo>
                    <a:pt x="1751874" y="1036866"/>
                    <a:pt x="1680332" y="1185935"/>
                    <a:pt x="1739900" y="1066800"/>
                  </a:cubicBezTo>
                  <a:cubicBezTo>
                    <a:pt x="1744133" y="1028700"/>
                    <a:pt x="1745082" y="990090"/>
                    <a:pt x="1752600" y="952500"/>
                  </a:cubicBezTo>
                  <a:cubicBezTo>
                    <a:pt x="1757851" y="926246"/>
                    <a:pt x="1777077" y="903058"/>
                    <a:pt x="1778000" y="876300"/>
                  </a:cubicBezTo>
                  <a:cubicBezTo>
                    <a:pt x="1783193" y="725699"/>
                    <a:pt x="1793581" y="655384"/>
                    <a:pt x="1752600" y="546100"/>
                  </a:cubicBezTo>
                  <a:cubicBezTo>
                    <a:pt x="1744595" y="524754"/>
                    <a:pt x="1734409" y="504227"/>
                    <a:pt x="1727200" y="482600"/>
                  </a:cubicBezTo>
                  <a:cubicBezTo>
                    <a:pt x="1721680" y="466041"/>
                    <a:pt x="1722306" y="447412"/>
                    <a:pt x="1714500" y="431800"/>
                  </a:cubicBezTo>
                  <a:cubicBezTo>
                    <a:pt x="1700848" y="404496"/>
                    <a:pt x="1677352" y="382904"/>
                    <a:pt x="1663700" y="355600"/>
                  </a:cubicBezTo>
                  <a:cubicBezTo>
                    <a:pt x="1655233" y="338667"/>
                    <a:pt x="1650420" y="319344"/>
                    <a:pt x="1638300" y="304800"/>
                  </a:cubicBezTo>
                  <a:cubicBezTo>
                    <a:pt x="1533705" y="179286"/>
                    <a:pt x="1564946" y="235806"/>
                    <a:pt x="1473200" y="152400"/>
                  </a:cubicBezTo>
                  <a:cubicBezTo>
                    <a:pt x="1372445" y="60805"/>
                    <a:pt x="1437783" y="86396"/>
                    <a:pt x="1346200" y="63500"/>
                  </a:cubicBezTo>
                  <a:cubicBezTo>
                    <a:pt x="1333500" y="55033"/>
                    <a:pt x="1321752" y="44926"/>
                    <a:pt x="1308100" y="38100"/>
                  </a:cubicBezTo>
                  <a:cubicBezTo>
                    <a:pt x="1273332" y="20716"/>
                    <a:pt x="1212302" y="16600"/>
                    <a:pt x="1181100" y="12700"/>
                  </a:cubicBezTo>
                  <a:cubicBezTo>
                    <a:pt x="1143062" y="7945"/>
                    <a:pt x="1104900" y="4233"/>
                    <a:pt x="1066800" y="0"/>
                  </a:cubicBezTo>
                  <a:cubicBezTo>
                    <a:pt x="1007533" y="4233"/>
                    <a:pt x="947514" y="2374"/>
                    <a:pt x="889000" y="12700"/>
                  </a:cubicBezTo>
                  <a:cubicBezTo>
                    <a:pt x="873969" y="15353"/>
                    <a:pt x="864929" y="32087"/>
                    <a:pt x="850900" y="38100"/>
                  </a:cubicBezTo>
                  <a:cubicBezTo>
                    <a:pt x="834857" y="44976"/>
                    <a:pt x="816443" y="44671"/>
                    <a:pt x="800100" y="50800"/>
                  </a:cubicBezTo>
                  <a:cubicBezTo>
                    <a:pt x="782373" y="57447"/>
                    <a:pt x="766701" y="68742"/>
                    <a:pt x="749300" y="76200"/>
                  </a:cubicBezTo>
                  <a:cubicBezTo>
                    <a:pt x="736995" y="81473"/>
                    <a:pt x="723174" y="82913"/>
                    <a:pt x="711200" y="88900"/>
                  </a:cubicBezTo>
                  <a:cubicBezTo>
                    <a:pt x="612723" y="138139"/>
                    <a:pt x="730765" y="95078"/>
                    <a:pt x="635000" y="127000"/>
                  </a:cubicBezTo>
                  <a:cubicBezTo>
                    <a:pt x="581781" y="233438"/>
                    <a:pt x="645886" y="130629"/>
                    <a:pt x="558800" y="203200"/>
                  </a:cubicBezTo>
                  <a:cubicBezTo>
                    <a:pt x="527603" y="229197"/>
                    <a:pt x="536798" y="247204"/>
                    <a:pt x="520700" y="279400"/>
                  </a:cubicBezTo>
                  <a:cubicBezTo>
                    <a:pt x="513874" y="293052"/>
                    <a:pt x="502126" y="303848"/>
                    <a:pt x="495300" y="317500"/>
                  </a:cubicBezTo>
                  <a:cubicBezTo>
                    <a:pt x="442720" y="422660"/>
                    <a:pt x="529993" y="284511"/>
                    <a:pt x="457200" y="393700"/>
                  </a:cubicBezTo>
                  <a:cubicBezTo>
                    <a:pt x="454211" y="405657"/>
                    <a:pt x="440082" y="467693"/>
                    <a:pt x="431800" y="482600"/>
                  </a:cubicBezTo>
                  <a:cubicBezTo>
                    <a:pt x="416975" y="509285"/>
                    <a:pt x="390653" y="529840"/>
                    <a:pt x="381000" y="558800"/>
                  </a:cubicBezTo>
                  <a:cubicBezTo>
                    <a:pt x="376767" y="571500"/>
                    <a:pt x="377766" y="587434"/>
                    <a:pt x="368300" y="596900"/>
                  </a:cubicBezTo>
                  <a:cubicBezTo>
                    <a:pt x="354913" y="610287"/>
                    <a:pt x="333938" y="612907"/>
                    <a:pt x="317500" y="622300"/>
                  </a:cubicBezTo>
                  <a:cubicBezTo>
                    <a:pt x="283992" y="641447"/>
                    <a:pt x="277283" y="615950"/>
                    <a:pt x="266700" y="635000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2552700" y="5001123"/>
              <a:ext cx="2866896" cy="1031377"/>
            </a:xfrm>
            <a:custGeom>
              <a:avLst/>
              <a:gdLst>
                <a:gd name="connsiteX0" fmla="*/ 1155700 w 2866896"/>
                <a:gd name="connsiteY0" fmla="*/ 2677 h 1031377"/>
                <a:gd name="connsiteX1" fmla="*/ 1092200 w 2866896"/>
                <a:gd name="connsiteY1" fmla="*/ 15377 h 1031377"/>
                <a:gd name="connsiteX2" fmla="*/ 1016000 w 2866896"/>
                <a:gd name="connsiteY2" fmla="*/ 66177 h 1031377"/>
                <a:gd name="connsiteX3" fmla="*/ 990600 w 2866896"/>
                <a:gd name="connsiteY3" fmla="*/ 104277 h 1031377"/>
                <a:gd name="connsiteX4" fmla="*/ 914400 w 2866896"/>
                <a:gd name="connsiteY4" fmla="*/ 155077 h 1031377"/>
                <a:gd name="connsiteX5" fmla="*/ 876300 w 2866896"/>
                <a:gd name="connsiteY5" fmla="*/ 180477 h 1031377"/>
                <a:gd name="connsiteX6" fmla="*/ 800100 w 2866896"/>
                <a:gd name="connsiteY6" fmla="*/ 231277 h 1031377"/>
                <a:gd name="connsiteX7" fmla="*/ 762000 w 2866896"/>
                <a:gd name="connsiteY7" fmla="*/ 256677 h 1031377"/>
                <a:gd name="connsiteX8" fmla="*/ 673100 w 2866896"/>
                <a:gd name="connsiteY8" fmla="*/ 282077 h 1031377"/>
                <a:gd name="connsiteX9" fmla="*/ 635000 w 2866896"/>
                <a:gd name="connsiteY9" fmla="*/ 294777 h 1031377"/>
                <a:gd name="connsiteX10" fmla="*/ 482600 w 2866896"/>
                <a:gd name="connsiteY10" fmla="*/ 320177 h 1031377"/>
                <a:gd name="connsiteX11" fmla="*/ 381000 w 2866896"/>
                <a:gd name="connsiteY11" fmla="*/ 345577 h 1031377"/>
                <a:gd name="connsiteX12" fmla="*/ 304800 w 2866896"/>
                <a:gd name="connsiteY12" fmla="*/ 370977 h 1031377"/>
                <a:gd name="connsiteX13" fmla="*/ 228600 w 2866896"/>
                <a:gd name="connsiteY13" fmla="*/ 409077 h 1031377"/>
                <a:gd name="connsiteX14" fmla="*/ 127000 w 2866896"/>
                <a:gd name="connsiteY14" fmla="*/ 459877 h 1031377"/>
                <a:gd name="connsiteX15" fmla="*/ 76200 w 2866896"/>
                <a:gd name="connsiteY15" fmla="*/ 485277 h 1031377"/>
                <a:gd name="connsiteX16" fmla="*/ 0 w 2866896"/>
                <a:gd name="connsiteY16" fmla="*/ 561477 h 1031377"/>
                <a:gd name="connsiteX17" fmla="*/ 25400 w 2866896"/>
                <a:gd name="connsiteY17" fmla="*/ 701177 h 1031377"/>
                <a:gd name="connsiteX18" fmla="*/ 50800 w 2866896"/>
                <a:gd name="connsiteY18" fmla="*/ 739277 h 1031377"/>
                <a:gd name="connsiteX19" fmla="*/ 127000 w 2866896"/>
                <a:gd name="connsiteY19" fmla="*/ 840877 h 1031377"/>
                <a:gd name="connsiteX20" fmla="*/ 177800 w 2866896"/>
                <a:gd name="connsiteY20" fmla="*/ 866277 h 1031377"/>
                <a:gd name="connsiteX21" fmla="*/ 254000 w 2866896"/>
                <a:gd name="connsiteY21" fmla="*/ 917077 h 1031377"/>
                <a:gd name="connsiteX22" fmla="*/ 355600 w 2866896"/>
                <a:gd name="connsiteY22" fmla="*/ 942477 h 1031377"/>
                <a:gd name="connsiteX23" fmla="*/ 444500 w 2866896"/>
                <a:gd name="connsiteY23" fmla="*/ 967877 h 1031377"/>
                <a:gd name="connsiteX24" fmla="*/ 533400 w 2866896"/>
                <a:gd name="connsiteY24" fmla="*/ 993277 h 1031377"/>
                <a:gd name="connsiteX25" fmla="*/ 800100 w 2866896"/>
                <a:gd name="connsiteY25" fmla="*/ 1018677 h 1031377"/>
                <a:gd name="connsiteX26" fmla="*/ 1270000 w 2866896"/>
                <a:gd name="connsiteY26" fmla="*/ 1005977 h 1031377"/>
                <a:gd name="connsiteX27" fmla="*/ 1333500 w 2866896"/>
                <a:gd name="connsiteY27" fmla="*/ 993277 h 1031377"/>
                <a:gd name="connsiteX28" fmla="*/ 1422400 w 2866896"/>
                <a:gd name="connsiteY28" fmla="*/ 980577 h 1031377"/>
                <a:gd name="connsiteX29" fmla="*/ 2070100 w 2866896"/>
                <a:gd name="connsiteY29" fmla="*/ 993277 h 1031377"/>
                <a:gd name="connsiteX30" fmla="*/ 2197100 w 2866896"/>
                <a:gd name="connsiteY30" fmla="*/ 1005977 h 1031377"/>
                <a:gd name="connsiteX31" fmla="*/ 2324100 w 2866896"/>
                <a:gd name="connsiteY31" fmla="*/ 1031377 h 1031377"/>
                <a:gd name="connsiteX32" fmla="*/ 2730500 w 2866896"/>
                <a:gd name="connsiteY32" fmla="*/ 1018677 h 1031377"/>
                <a:gd name="connsiteX33" fmla="*/ 2768600 w 2866896"/>
                <a:gd name="connsiteY33" fmla="*/ 1005977 h 1031377"/>
                <a:gd name="connsiteX34" fmla="*/ 2819400 w 2866896"/>
                <a:gd name="connsiteY34" fmla="*/ 993277 h 1031377"/>
                <a:gd name="connsiteX35" fmla="*/ 2844800 w 2866896"/>
                <a:gd name="connsiteY35" fmla="*/ 955177 h 1031377"/>
                <a:gd name="connsiteX36" fmla="*/ 2857500 w 2866896"/>
                <a:gd name="connsiteY36" fmla="*/ 917077 h 1031377"/>
                <a:gd name="connsiteX37" fmla="*/ 2819400 w 2866896"/>
                <a:gd name="connsiteY37" fmla="*/ 688477 h 1031377"/>
                <a:gd name="connsiteX38" fmla="*/ 2768600 w 2866896"/>
                <a:gd name="connsiteY38" fmla="*/ 612277 h 1031377"/>
                <a:gd name="connsiteX39" fmla="*/ 2616200 w 2866896"/>
                <a:gd name="connsiteY39" fmla="*/ 485277 h 1031377"/>
                <a:gd name="connsiteX40" fmla="*/ 2565400 w 2866896"/>
                <a:gd name="connsiteY40" fmla="*/ 447177 h 1031377"/>
                <a:gd name="connsiteX41" fmla="*/ 2438400 w 2866896"/>
                <a:gd name="connsiteY41" fmla="*/ 409077 h 1031377"/>
                <a:gd name="connsiteX42" fmla="*/ 2362200 w 2866896"/>
                <a:gd name="connsiteY42" fmla="*/ 383677 h 1031377"/>
                <a:gd name="connsiteX43" fmla="*/ 2197100 w 2866896"/>
                <a:gd name="connsiteY43" fmla="*/ 345577 h 1031377"/>
                <a:gd name="connsiteX44" fmla="*/ 2006600 w 2866896"/>
                <a:gd name="connsiteY44" fmla="*/ 332877 h 1031377"/>
                <a:gd name="connsiteX45" fmla="*/ 1866900 w 2866896"/>
                <a:gd name="connsiteY45" fmla="*/ 294777 h 1031377"/>
                <a:gd name="connsiteX46" fmla="*/ 1828800 w 2866896"/>
                <a:gd name="connsiteY46" fmla="*/ 256677 h 1031377"/>
                <a:gd name="connsiteX47" fmla="*/ 1790700 w 2866896"/>
                <a:gd name="connsiteY47" fmla="*/ 243977 h 1031377"/>
                <a:gd name="connsiteX48" fmla="*/ 1752600 w 2866896"/>
                <a:gd name="connsiteY48" fmla="*/ 218577 h 1031377"/>
                <a:gd name="connsiteX49" fmla="*/ 1625600 w 2866896"/>
                <a:gd name="connsiteY49" fmla="*/ 129677 h 1031377"/>
                <a:gd name="connsiteX50" fmla="*/ 1549400 w 2866896"/>
                <a:gd name="connsiteY50" fmla="*/ 91577 h 1031377"/>
                <a:gd name="connsiteX51" fmla="*/ 1473200 w 2866896"/>
                <a:gd name="connsiteY51" fmla="*/ 66177 h 1031377"/>
                <a:gd name="connsiteX52" fmla="*/ 1435100 w 2866896"/>
                <a:gd name="connsiteY52" fmla="*/ 53477 h 1031377"/>
                <a:gd name="connsiteX53" fmla="*/ 1397000 w 2866896"/>
                <a:gd name="connsiteY53" fmla="*/ 40777 h 1031377"/>
                <a:gd name="connsiteX54" fmla="*/ 1244600 w 2866896"/>
                <a:gd name="connsiteY54" fmla="*/ 28077 h 1031377"/>
                <a:gd name="connsiteX55" fmla="*/ 1155700 w 2866896"/>
                <a:gd name="connsiteY55" fmla="*/ 2677 h 10313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2866896" h="1031377">
                  <a:moveTo>
                    <a:pt x="1155700" y="2677"/>
                  </a:moveTo>
                  <a:cubicBezTo>
                    <a:pt x="1130300" y="560"/>
                    <a:pt x="1111851" y="6445"/>
                    <a:pt x="1092200" y="15377"/>
                  </a:cubicBezTo>
                  <a:cubicBezTo>
                    <a:pt x="1064409" y="28009"/>
                    <a:pt x="1016000" y="66177"/>
                    <a:pt x="1016000" y="66177"/>
                  </a:cubicBezTo>
                  <a:cubicBezTo>
                    <a:pt x="1007533" y="78877"/>
                    <a:pt x="1002087" y="94226"/>
                    <a:pt x="990600" y="104277"/>
                  </a:cubicBezTo>
                  <a:cubicBezTo>
                    <a:pt x="967626" y="124379"/>
                    <a:pt x="939800" y="138144"/>
                    <a:pt x="914400" y="155077"/>
                  </a:cubicBezTo>
                  <a:lnTo>
                    <a:pt x="876300" y="180477"/>
                  </a:lnTo>
                  <a:lnTo>
                    <a:pt x="800100" y="231277"/>
                  </a:lnTo>
                  <a:cubicBezTo>
                    <a:pt x="787400" y="239744"/>
                    <a:pt x="776480" y="251850"/>
                    <a:pt x="762000" y="256677"/>
                  </a:cubicBezTo>
                  <a:cubicBezTo>
                    <a:pt x="670649" y="287127"/>
                    <a:pt x="784728" y="250183"/>
                    <a:pt x="673100" y="282077"/>
                  </a:cubicBezTo>
                  <a:cubicBezTo>
                    <a:pt x="660228" y="285755"/>
                    <a:pt x="647987" y="291530"/>
                    <a:pt x="635000" y="294777"/>
                  </a:cubicBezTo>
                  <a:cubicBezTo>
                    <a:pt x="585478" y="307157"/>
                    <a:pt x="532779" y="313009"/>
                    <a:pt x="482600" y="320177"/>
                  </a:cubicBezTo>
                  <a:cubicBezTo>
                    <a:pt x="366995" y="358712"/>
                    <a:pt x="549579" y="299601"/>
                    <a:pt x="381000" y="345577"/>
                  </a:cubicBezTo>
                  <a:cubicBezTo>
                    <a:pt x="355169" y="352622"/>
                    <a:pt x="327077" y="356125"/>
                    <a:pt x="304800" y="370977"/>
                  </a:cubicBezTo>
                  <a:cubicBezTo>
                    <a:pt x="221304" y="426641"/>
                    <a:pt x="311226" y="371520"/>
                    <a:pt x="228600" y="409077"/>
                  </a:cubicBezTo>
                  <a:cubicBezTo>
                    <a:pt x="194130" y="424745"/>
                    <a:pt x="160867" y="442944"/>
                    <a:pt x="127000" y="459877"/>
                  </a:cubicBezTo>
                  <a:cubicBezTo>
                    <a:pt x="110067" y="468344"/>
                    <a:pt x="89587" y="471890"/>
                    <a:pt x="76200" y="485277"/>
                  </a:cubicBezTo>
                  <a:lnTo>
                    <a:pt x="0" y="561477"/>
                  </a:lnTo>
                  <a:cubicBezTo>
                    <a:pt x="4378" y="596500"/>
                    <a:pt x="5823" y="662022"/>
                    <a:pt x="25400" y="701177"/>
                  </a:cubicBezTo>
                  <a:cubicBezTo>
                    <a:pt x="32226" y="714829"/>
                    <a:pt x="41822" y="726933"/>
                    <a:pt x="50800" y="739277"/>
                  </a:cubicBezTo>
                  <a:cubicBezTo>
                    <a:pt x="75699" y="773513"/>
                    <a:pt x="89136" y="821945"/>
                    <a:pt x="127000" y="840877"/>
                  </a:cubicBezTo>
                  <a:cubicBezTo>
                    <a:pt x="143933" y="849344"/>
                    <a:pt x="161566" y="856537"/>
                    <a:pt x="177800" y="866277"/>
                  </a:cubicBezTo>
                  <a:cubicBezTo>
                    <a:pt x="203977" y="881983"/>
                    <a:pt x="224384" y="909673"/>
                    <a:pt x="254000" y="917077"/>
                  </a:cubicBezTo>
                  <a:cubicBezTo>
                    <a:pt x="287867" y="925544"/>
                    <a:pt x="322482" y="931438"/>
                    <a:pt x="355600" y="942477"/>
                  </a:cubicBezTo>
                  <a:cubicBezTo>
                    <a:pt x="446951" y="972927"/>
                    <a:pt x="332872" y="935983"/>
                    <a:pt x="444500" y="967877"/>
                  </a:cubicBezTo>
                  <a:cubicBezTo>
                    <a:pt x="492105" y="981479"/>
                    <a:pt x="478809" y="983351"/>
                    <a:pt x="533400" y="993277"/>
                  </a:cubicBezTo>
                  <a:cubicBezTo>
                    <a:pt x="628984" y="1010656"/>
                    <a:pt x="695930" y="1011236"/>
                    <a:pt x="800100" y="1018677"/>
                  </a:cubicBezTo>
                  <a:cubicBezTo>
                    <a:pt x="956733" y="1014444"/>
                    <a:pt x="1113487" y="1013430"/>
                    <a:pt x="1270000" y="1005977"/>
                  </a:cubicBezTo>
                  <a:cubicBezTo>
                    <a:pt x="1291561" y="1004950"/>
                    <a:pt x="1312208" y="996826"/>
                    <a:pt x="1333500" y="993277"/>
                  </a:cubicBezTo>
                  <a:cubicBezTo>
                    <a:pt x="1363027" y="988356"/>
                    <a:pt x="1392767" y="984810"/>
                    <a:pt x="1422400" y="980577"/>
                  </a:cubicBezTo>
                  <a:lnTo>
                    <a:pt x="2070100" y="993277"/>
                  </a:lnTo>
                  <a:cubicBezTo>
                    <a:pt x="2112622" y="994671"/>
                    <a:pt x="2155026" y="999666"/>
                    <a:pt x="2197100" y="1005977"/>
                  </a:cubicBezTo>
                  <a:cubicBezTo>
                    <a:pt x="2239794" y="1012381"/>
                    <a:pt x="2324100" y="1031377"/>
                    <a:pt x="2324100" y="1031377"/>
                  </a:cubicBezTo>
                  <a:cubicBezTo>
                    <a:pt x="2459567" y="1027144"/>
                    <a:pt x="2595188" y="1026409"/>
                    <a:pt x="2730500" y="1018677"/>
                  </a:cubicBezTo>
                  <a:cubicBezTo>
                    <a:pt x="2743865" y="1017913"/>
                    <a:pt x="2755728" y="1009655"/>
                    <a:pt x="2768600" y="1005977"/>
                  </a:cubicBezTo>
                  <a:cubicBezTo>
                    <a:pt x="2785383" y="1001182"/>
                    <a:pt x="2802467" y="997510"/>
                    <a:pt x="2819400" y="993277"/>
                  </a:cubicBezTo>
                  <a:cubicBezTo>
                    <a:pt x="2827867" y="980577"/>
                    <a:pt x="2837974" y="968829"/>
                    <a:pt x="2844800" y="955177"/>
                  </a:cubicBezTo>
                  <a:cubicBezTo>
                    <a:pt x="2850787" y="943203"/>
                    <a:pt x="2857500" y="930464"/>
                    <a:pt x="2857500" y="917077"/>
                  </a:cubicBezTo>
                  <a:cubicBezTo>
                    <a:pt x="2857500" y="798179"/>
                    <a:pt x="2866896" y="767637"/>
                    <a:pt x="2819400" y="688477"/>
                  </a:cubicBezTo>
                  <a:cubicBezTo>
                    <a:pt x="2803694" y="662300"/>
                    <a:pt x="2790186" y="633863"/>
                    <a:pt x="2768600" y="612277"/>
                  </a:cubicBezTo>
                  <a:cubicBezTo>
                    <a:pt x="2629203" y="472880"/>
                    <a:pt x="2757651" y="591365"/>
                    <a:pt x="2616200" y="485277"/>
                  </a:cubicBezTo>
                  <a:cubicBezTo>
                    <a:pt x="2599267" y="472577"/>
                    <a:pt x="2584332" y="456643"/>
                    <a:pt x="2565400" y="447177"/>
                  </a:cubicBezTo>
                  <a:cubicBezTo>
                    <a:pt x="2520499" y="424726"/>
                    <a:pt x="2483975" y="422750"/>
                    <a:pt x="2438400" y="409077"/>
                  </a:cubicBezTo>
                  <a:cubicBezTo>
                    <a:pt x="2412755" y="401384"/>
                    <a:pt x="2387600" y="392144"/>
                    <a:pt x="2362200" y="383677"/>
                  </a:cubicBezTo>
                  <a:cubicBezTo>
                    <a:pt x="2304870" y="364567"/>
                    <a:pt x="2267164" y="350248"/>
                    <a:pt x="2197100" y="345577"/>
                  </a:cubicBezTo>
                  <a:lnTo>
                    <a:pt x="2006600" y="332877"/>
                  </a:lnTo>
                  <a:cubicBezTo>
                    <a:pt x="1892013" y="304230"/>
                    <a:pt x="1938118" y="318516"/>
                    <a:pt x="1866900" y="294777"/>
                  </a:cubicBezTo>
                  <a:cubicBezTo>
                    <a:pt x="1854200" y="282077"/>
                    <a:pt x="1843744" y="266640"/>
                    <a:pt x="1828800" y="256677"/>
                  </a:cubicBezTo>
                  <a:cubicBezTo>
                    <a:pt x="1817661" y="249251"/>
                    <a:pt x="1802674" y="249964"/>
                    <a:pt x="1790700" y="243977"/>
                  </a:cubicBezTo>
                  <a:cubicBezTo>
                    <a:pt x="1777048" y="237151"/>
                    <a:pt x="1765020" y="227449"/>
                    <a:pt x="1752600" y="218577"/>
                  </a:cubicBezTo>
                  <a:cubicBezTo>
                    <a:pt x="1727242" y="200464"/>
                    <a:pt x="1647497" y="136976"/>
                    <a:pt x="1625600" y="129677"/>
                  </a:cubicBezTo>
                  <a:cubicBezTo>
                    <a:pt x="1486649" y="83360"/>
                    <a:pt x="1697116" y="157229"/>
                    <a:pt x="1549400" y="91577"/>
                  </a:cubicBezTo>
                  <a:cubicBezTo>
                    <a:pt x="1524934" y="80703"/>
                    <a:pt x="1498600" y="74644"/>
                    <a:pt x="1473200" y="66177"/>
                  </a:cubicBezTo>
                  <a:lnTo>
                    <a:pt x="1435100" y="53477"/>
                  </a:lnTo>
                  <a:cubicBezTo>
                    <a:pt x="1422400" y="49244"/>
                    <a:pt x="1410341" y="41889"/>
                    <a:pt x="1397000" y="40777"/>
                  </a:cubicBezTo>
                  <a:lnTo>
                    <a:pt x="1244600" y="28077"/>
                  </a:lnTo>
                  <a:cubicBezTo>
                    <a:pt x="1160368" y="0"/>
                    <a:pt x="1181100" y="4794"/>
                    <a:pt x="1155700" y="2677"/>
                  </a:cubicBezTo>
                  <a:close/>
                </a:path>
              </a:pathLst>
            </a:custGeom>
            <a:noFill/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/>
            <p:cNvSpPr/>
            <p:nvPr/>
          </p:nvSpPr>
          <p:spPr>
            <a:xfrm>
              <a:off x="2844800" y="38481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等腰三角形 22"/>
            <p:cNvSpPr/>
            <p:nvPr/>
          </p:nvSpPr>
          <p:spPr>
            <a:xfrm>
              <a:off x="2641600" y="4368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302000" y="37592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>
              <a:off x="3098800" y="42037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>
              <a:off x="3797300" y="3911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等腰三角形 26"/>
            <p:cNvSpPr/>
            <p:nvPr/>
          </p:nvSpPr>
          <p:spPr>
            <a:xfrm>
              <a:off x="3581400" y="42926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2667000" y="47498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>
              <a:off x="3136900" y="4724400"/>
              <a:ext cx="190500" cy="177800"/>
            </a:xfrm>
            <a:prstGeom prst="triangl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4978400" y="39243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4622800" y="4279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5143500" y="4381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4318000" y="46355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4876800" y="4737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5473700" y="46736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5435600" y="38989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5588000" y="4229100"/>
              <a:ext cx="177800" cy="19050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椭圆 37"/>
            <p:cNvSpPr/>
            <p:nvPr/>
          </p:nvSpPr>
          <p:spPr>
            <a:xfrm>
              <a:off x="34671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3797300" y="5562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784600" y="5156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4241800" y="54991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椭圆 41"/>
            <p:cNvSpPr/>
            <p:nvPr/>
          </p:nvSpPr>
          <p:spPr>
            <a:xfrm>
              <a:off x="4610100" y="55372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椭圆 42"/>
            <p:cNvSpPr/>
            <p:nvPr/>
          </p:nvSpPr>
          <p:spPr>
            <a:xfrm>
              <a:off x="5041900" y="56896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289300" y="53975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椭圆 44"/>
            <p:cNvSpPr/>
            <p:nvPr/>
          </p:nvSpPr>
          <p:spPr>
            <a:xfrm>
              <a:off x="2946400" y="5588000"/>
              <a:ext cx="203200" cy="2159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750140" y="838007"/>
            <a:ext cx="10363094" cy="5482912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DBSCAN</a:t>
            </a:r>
            <a:r>
              <a:rPr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算法：基于一组“邻域”参数</a:t>
            </a:r>
            <a:r>
              <a:rPr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来刻画样本分布的紧密程度</a:t>
            </a:r>
            <a:r>
              <a:rPr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altLang="en-US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r>
              <a:rPr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邻域：对样本             ，其   邻域包含样本集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中与    的距离不大于    的样本；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核心对象：若样本    的   邻域至少包含</a:t>
            </a:r>
            <a:r>
              <a:rPr lang="en-US" altLang="zh-CN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MinPts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个样本，则该样本点为一个核心对象；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密度直达：若样本     位于样本    的   邻域中，且    是一个核心对象，则称样本    由    密度直达；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密度可达：对样本    与    ，若存在样本序列                   其中                         且       由    密度直达，则该两样本密度可达； 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</a:t>
            </a:r>
          </a:p>
          <a:p>
            <a:pPr lvl="1"/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密度相连：对样本    与    ，若存在样本    使得两样本均由</a:t>
            </a:r>
            <a:endParaRPr lang="en-US" altLang="zh-CN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406400" lvl="1" indent="0">
              <a:buNone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      密度可达，则称该两样本密度相连。</a:t>
            </a: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33296842"/>
              </p:ext>
            </p:extLst>
          </p:nvPr>
        </p:nvGraphicFramePr>
        <p:xfrm>
          <a:off x="6356450" y="990600"/>
          <a:ext cx="1449873" cy="336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0" name="Formula" r:id="rId3" imgW="14335125" imgH="3324225" progId="Equation.Ribbit">
                  <p:embed/>
                </p:oleObj>
              </mc:Choice>
              <mc:Fallback>
                <p:oleObj name="Formula" r:id="rId3" imgW="14335125" imgH="3324225" progId="Equation.Ribbit">
                  <p:embed/>
                  <p:pic>
                    <p:nvPicPr>
                      <p:cNvPr id="0" name="图片 12030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56450" y="990600"/>
                        <a:ext cx="1449873" cy="3369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82112689"/>
              </p:ext>
            </p:extLst>
          </p:nvPr>
        </p:nvGraphicFramePr>
        <p:xfrm>
          <a:off x="1578682" y="2310047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1" name="Formula" r:id="rId5" imgW="1143000" imgH="2200275" progId="Equation.Ribbit">
                  <p:embed/>
                </p:oleObj>
              </mc:Choice>
              <mc:Fallback>
                <p:oleObj name="Formula" r:id="rId5" imgW="1143000" imgH="2200275" progId="Equation.Ribbit">
                  <p:embed/>
                  <p:pic>
                    <p:nvPicPr>
                      <p:cNvPr id="0" name="图片 12031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78682" y="2310047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" name="对象 2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3989416"/>
              </p:ext>
            </p:extLst>
          </p:nvPr>
        </p:nvGraphicFramePr>
        <p:xfrm>
          <a:off x="7920385" y="2286000"/>
          <a:ext cx="227909" cy="28056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2" name="Formula" r:id="rId7" imgW="2352675" imgH="2895600" progId="Equation.Ribbit">
                  <p:embed/>
                </p:oleObj>
              </mc:Choice>
              <mc:Fallback>
                <p:oleObj name="Formula" r:id="rId7" imgW="2352675" imgH="2895600" progId="Equation.Ribbit">
                  <p:embed/>
                  <p:pic>
                    <p:nvPicPr>
                      <p:cNvPr id="0" name="图片 12031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7920385" y="2286000"/>
                        <a:ext cx="227909" cy="28056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632867"/>
              </p:ext>
            </p:extLst>
          </p:nvPr>
        </p:nvGraphicFramePr>
        <p:xfrm>
          <a:off x="3681135" y="2288713"/>
          <a:ext cx="903821" cy="334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3" name="Formula" r:id="rId9" imgW="8515350" imgH="3143250" progId="Equation.Ribbit">
                  <p:embed/>
                </p:oleObj>
              </mc:Choice>
              <mc:Fallback>
                <p:oleObj name="Formula" r:id="rId9" imgW="8515350" imgH="3143250" progId="Equation.Ribbit">
                  <p:embed/>
                  <p:pic>
                    <p:nvPicPr>
                      <p:cNvPr id="0" name="图片 12031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681135" y="2288713"/>
                        <a:ext cx="903821" cy="334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" name="对象 3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45726462"/>
              </p:ext>
            </p:extLst>
          </p:nvPr>
        </p:nvGraphicFramePr>
        <p:xfrm>
          <a:off x="8806967" y="2343110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4" name="Formula" r:id="rId11" imgW="2524125" imgH="2447925" progId="Equation.Ribbit">
                  <p:embed/>
                </p:oleObj>
              </mc:Choice>
              <mc:Fallback>
                <p:oleObj name="Formula" r:id="rId11" imgW="2524125" imgH="2447925" progId="Equation.Ribbit">
                  <p:embed/>
                  <p:pic>
                    <p:nvPicPr>
                      <p:cNvPr id="0" name="图片 12031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8806967" y="2343110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3" name="对象 3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1990631"/>
              </p:ext>
            </p:extLst>
          </p:nvPr>
        </p:nvGraphicFramePr>
        <p:xfrm>
          <a:off x="8101091" y="3860002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5" name="Formula" r:id="rId13" imgW="2343150" imgH="2209800" progId="Equation.Ribbit">
                  <p:embed/>
                </p:oleObj>
              </mc:Choice>
              <mc:Fallback>
                <p:oleObj name="Formula" r:id="rId13" imgW="2343150" imgH="2209800" progId="Equation.Ribbit">
                  <p:embed/>
                  <p:pic>
                    <p:nvPicPr>
                      <p:cNvPr id="0" name="图片 12031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8101091" y="3860002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4" name="对象 3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197998"/>
              </p:ext>
            </p:extLst>
          </p:nvPr>
        </p:nvGraphicFramePr>
        <p:xfrm>
          <a:off x="7396878" y="4705145"/>
          <a:ext cx="173672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6" name="Formula" r:id="rId15" imgW="15963900" imgH="2200275" progId="Equation.Ribbit">
                  <p:embed/>
                </p:oleObj>
              </mc:Choice>
              <mc:Fallback>
                <p:oleObj name="Formula" r:id="rId15" imgW="15963900" imgH="2200275" progId="Equation.Ribbit">
                  <p:embed/>
                  <p:pic>
                    <p:nvPicPr>
                      <p:cNvPr id="0" name="图片 120315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7396878" y="4705145"/>
                        <a:ext cx="173672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" name="对象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15263271"/>
              </p:ext>
            </p:extLst>
          </p:nvPr>
        </p:nvGraphicFramePr>
        <p:xfrm>
          <a:off x="9753600" y="4717143"/>
          <a:ext cx="2076450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7" name="Formula" r:id="rId17" imgW="19097625" imgH="2447925" progId="Equation.Ribbit">
                  <p:embed/>
                </p:oleObj>
              </mc:Choice>
              <mc:Fallback>
                <p:oleObj name="Formula" r:id="rId17" imgW="19097625" imgH="2447925" progId="Equation.Ribbit">
                  <p:embed/>
                  <p:pic>
                    <p:nvPicPr>
                      <p:cNvPr id="0" name="图片 120316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9753600" y="4717143"/>
                        <a:ext cx="2076450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对象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476685"/>
              </p:ext>
            </p:extLst>
          </p:nvPr>
        </p:nvGraphicFramePr>
        <p:xfrm>
          <a:off x="1905000" y="4985430"/>
          <a:ext cx="523875" cy="2682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8" name="Formula" r:id="rId19" imgW="4829175" imgH="2438400" progId="Equation.Ribbit">
                  <p:embed/>
                </p:oleObj>
              </mc:Choice>
              <mc:Fallback>
                <p:oleObj name="Formula" r:id="rId19" imgW="4829175" imgH="2438400" progId="Equation.Ribbit">
                  <p:embed/>
                  <p:pic>
                    <p:nvPicPr>
                      <p:cNvPr id="0" name="图片 120317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905000" y="4985430"/>
                        <a:ext cx="523875" cy="2682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对象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99210538"/>
              </p:ext>
            </p:extLst>
          </p:nvPr>
        </p:nvGraphicFramePr>
        <p:xfrm>
          <a:off x="2838071" y="5012780"/>
          <a:ext cx="252413" cy="2428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39" name="Formula" r:id="rId21" imgW="2333625" imgH="2200275" progId="Equation.Ribbit">
                  <p:embed/>
                </p:oleObj>
              </mc:Choice>
              <mc:Fallback>
                <p:oleObj name="Formula" r:id="rId21" imgW="2333625" imgH="2200275" progId="Equation.Ribbit">
                  <p:embed/>
                  <p:pic>
                    <p:nvPicPr>
                      <p:cNvPr id="0" name="图片 120318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838071" y="5012780"/>
                        <a:ext cx="252413" cy="2428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8" name="对象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95003066"/>
              </p:ext>
            </p:extLst>
          </p:nvPr>
        </p:nvGraphicFramePr>
        <p:xfrm>
          <a:off x="6850014" y="5391120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40" name="Formula" r:id="rId23" imgW="2743200" imgH="2209800" progId="Equation.Ribbit">
                  <p:embed/>
                </p:oleObj>
              </mc:Choice>
              <mc:Fallback>
                <p:oleObj name="Formula" r:id="rId23" imgW="2743200" imgH="2209800" progId="Equation.Ribbit">
                  <p:embed/>
                  <p:pic>
                    <p:nvPicPr>
                      <p:cNvPr id="0" name="图片 120319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6850014" y="5391120"/>
                        <a:ext cx="29845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" name="对象 3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28777984"/>
              </p:ext>
            </p:extLst>
          </p:nvPr>
        </p:nvGraphicFramePr>
        <p:xfrm>
          <a:off x="11011862" y="2286000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41" name="Formula" r:id="rId25" imgW="1143000" imgH="2200275" progId="Equation.Ribbit">
                  <p:embed/>
                </p:oleObj>
              </mc:Choice>
              <mc:Fallback>
                <p:oleObj name="Formula" r:id="rId25" imgW="1143000" imgH="2200275" progId="Equation.Ribbit">
                  <p:embed/>
                  <p:pic>
                    <p:nvPicPr>
                      <p:cNvPr id="0" name="图片 12032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011862" y="2286000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" name="对象 3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194411"/>
              </p:ext>
            </p:extLst>
          </p:nvPr>
        </p:nvGraphicFramePr>
        <p:xfrm>
          <a:off x="4648200" y="3014522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42" name="Formula" r:id="rId26" imgW="1143000" imgH="2200275" progId="Equation.Ribbit">
                  <p:embed/>
                </p:oleObj>
              </mc:Choice>
              <mc:Fallback>
                <p:oleObj name="Formula" r:id="rId26" imgW="1143000" imgH="2200275" progId="Equation.Ribbit">
                  <p:embed/>
                  <p:pic>
                    <p:nvPicPr>
                      <p:cNvPr id="0" name="图片 12032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648200" y="3014522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" name="对象 4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56923"/>
              </p:ext>
            </p:extLst>
          </p:nvPr>
        </p:nvGraphicFramePr>
        <p:xfrm>
          <a:off x="3962400" y="3026986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43" name="Formula" r:id="rId27" imgW="2524125" imgH="2447925" progId="Equation.Ribbit">
                  <p:embed/>
                </p:oleObj>
              </mc:Choice>
              <mc:Fallback>
                <p:oleObj name="Formula" r:id="rId27" imgW="2524125" imgH="2447925" progId="Equation.Ribbit">
                  <p:embed/>
                  <p:pic>
                    <p:nvPicPr>
                      <p:cNvPr id="0" name="图片 120322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62400" y="3026986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2" name="对象 4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74308451"/>
              </p:ext>
            </p:extLst>
          </p:nvPr>
        </p:nvGraphicFramePr>
        <p:xfrm>
          <a:off x="3990975" y="3846512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44" name="Formula" r:id="rId28" imgW="2524125" imgH="2447925" progId="Equation.Ribbit">
                  <p:embed/>
                </p:oleObj>
              </mc:Choice>
              <mc:Fallback>
                <p:oleObj name="Formula" r:id="rId28" imgW="2524125" imgH="2447925" progId="Equation.Ribbit">
                  <p:embed/>
                  <p:pic>
                    <p:nvPicPr>
                      <p:cNvPr id="0" name="图片 12032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990975" y="3846512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3" name="对象 4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9378826"/>
              </p:ext>
            </p:extLst>
          </p:nvPr>
        </p:nvGraphicFramePr>
        <p:xfrm>
          <a:off x="3509757" y="4330700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45" name="Formula" r:id="rId29" imgW="2343150" imgH="2209800" progId="Equation.Ribbit">
                  <p:embed/>
                </p:oleObj>
              </mc:Choice>
              <mc:Fallback>
                <p:oleObj name="Formula" r:id="rId29" imgW="2343150" imgH="2209800" progId="Equation.Ribbit">
                  <p:embed/>
                  <p:pic>
                    <p:nvPicPr>
                      <p:cNvPr id="0" name="图片 12032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509757" y="4330700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" name="对象 4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40202761"/>
              </p:ext>
            </p:extLst>
          </p:nvPr>
        </p:nvGraphicFramePr>
        <p:xfrm>
          <a:off x="2771775" y="4267200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46" name="Formula" r:id="rId30" imgW="2524125" imgH="2447925" progId="Equation.Ribbit">
                  <p:embed/>
                </p:oleObj>
              </mc:Choice>
              <mc:Fallback>
                <p:oleObj name="Formula" r:id="rId30" imgW="2524125" imgH="2447925" progId="Equation.Ribbit">
                  <p:embed/>
                  <p:pic>
                    <p:nvPicPr>
                      <p:cNvPr id="0" name="图片 12032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771775" y="4267200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5" name="对象 4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34424861"/>
              </p:ext>
            </p:extLst>
          </p:nvPr>
        </p:nvGraphicFramePr>
        <p:xfrm>
          <a:off x="5611812" y="3812890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47" name="Formula" r:id="rId31" imgW="2343150" imgH="2209800" progId="Equation.Ribbit">
                  <p:embed/>
                </p:oleObj>
              </mc:Choice>
              <mc:Fallback>
                <p:oleObj name="Formula" r:id="rId31" imgW="2343150" imgH="2209800" progId="Equation.Ribbit">
                  <p:embed/>
                  <p:pic>
                    <p:nvPicPr>
                      <p:cNvPr id="0" name="图片 12032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611812" y="3812890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6" name="对象 4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5440872"/>
              </p:ext>
            </p:extLst>
          </p:nvPr>
        </p:nvGraphicFramePr>
        <p:xfrm>
          <a:off x="4706240" y="4714012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48" name="Formula" r:id="rId32" imgW="2524125" imgH="2447925" progId="Equation.Ribbit">
                  <p:embed/>
                </p:oleObj>
              </mc:Choice>
              <mc:Fallback>
                <p:oleObj name="Formula" r:id="rId32" imgW="2524125" imgH="2447925" progId="Equation.Ribbit">
                  <p:embed/>
                  <p:pic>
                    <p:nvPicPr>
                      <p:cNvPr id="0" name="图片 120327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6240" y="4714012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7" name="对象 4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088113"/>
              </p:ext>
            </p:extLst>
          </p:nvPr>
        </p:nvGraphicFramePr>
        <p:xfrm>
          <a:off x="3991087" y="4732383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49" name="Formula" r:id="rId33" imgW="2343150" imgH="2209800" progId="Equation.Ribbit">
                  <p:embed/>
                </p:oleObj>
              </mc:Choice>
              <mc:Fallback>
                <p:oleObj name="Formula" r:id="rId33" imgW="2343150" imgH="2209800" progId="Equation.Ribbit">
                  <p:embed/>
                  <p:pic>
                    <p:nvPicPr>
                      <p:cNvPr id="0" name="图片 120328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3991087" y="4732383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8" name="对象 4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5517701"/>
              </p:ext>
            </p:extLst>
          </p:nvPr>
        </p:nvGraphicFramePr>
        <p:xfrm>
          <a:off x="4011612" y="5391120"/>
          <a:ext cx="255588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50" name="Formula" r:id="rId34" imgW="2343150" imgH="2209800" progId="Equation.Ribbit">
                  <p:embed/>
                </p:oleObj>
              </mc:Choice>
              <mc:Fallback>
                <p:oleObj name="Formula" r:id="rId34" imgW="2343150" imgH="2209800" progId="Equation.Ribbit">
                  <p:embed/>
                  <p:pic>
                    <p:nvPicPr>
                      <p:cNvPr id="0" name="图片 120329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011612" y="5391120"/>
                        <a:ext cx="255588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9" name="对象 4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95030055"/>
              </p:ext>
            </p:extLst>
          </p:nvPr>
        </p:nvGraphicFramePr>
        <p:xfrm>
          <a:off x="4706240" y="5359702"/>
          <a:ext cx="276225" cy="268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51" name="Formula" r:id="rId35" imgW="2524125" imgH="2447925" progId="Equation.Ribbit">
                  <p:embed/>
                </p:oleObj>
              </mc:Choice>
              <mc:Fallback>
                <p:oleObj name="Formula" r:id="rId35" imgW="2524125" imgH="2447925" progId="Equation.Ribbit">
                  <p:embed/>
                  <p:pic>
                    <p:nvPicPr>
                      <p:cNvPr id="0" name="图片 1203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706240" y="5359702"/>
                        <a:ext cx="276225" cy="268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0" name="对象 4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58208509"/>
              </p:ext>
            </p:extLst>
          </p:nvPr>
        </p:nvGraphicFramePr>
        <p:xfrm>
          <a:off x="1520200" y="5839846"/>
          <a:ext cx="298450" cy="24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52" name="Formula" r:id="rId36" imgW="2743200" imgH="2209800" progId="Equation.Ribbit">
                  <p:embed/>
                </p:oleObj>
              </mc:Choice>
              <mc:Fallback>
                <p:oleObj name="Formula" r:id="rId36" imgW="2743200" imgH="2209800" progId="Equation.Ribbit">
                  <p:embed/>
                  <p:pic>
                    <p:nvPicPr>
                      <p:cNvPr id="0" name="图片 120331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520200" y="5839846"/>
                        <a:ext cx="298450" cy="241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" name="对象 5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69685887"/>
              </p:ext>
            </p:extLst>
          </p:nvPr>
        </p:nvGraphicFramePr>
        <p:xfrm>
          <a:off x="5486400" y="2310047"/>
          <a:ext cx="181528" cy="33441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53" name="Formula" r:id="rId37" imgW="1143000" imgH="2200275" progId="Equation.Ribbit">
                  <p:embed/>
                </p:oleObj>
              </mc:Choice>
              <mc:Fallback>
                <p:oleObj name="Formula" r:id="rId37" imgW="1143000" imgH="2200275" progId="Equation.Ribbit">
                  <p:embed/>
                  <p:pic>
                    <p:nvPicPr>
                      <p:cNvPr id="0" name="图片 12033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86400" y="2310047"/>
                        <a:ext cx="181528" cy="33441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" name="对象 5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7625263"/>
              </p:ext>
            </p:extLst>
          </p:nvPr>
        </p:nvGraphicFramePr>
        <p:xfrm>
          <a:off x="6367224" y="3810000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254" name="Formula" r:id="rId38" imgW="1143000" imgH="2200275" progId="Equation.Ribbit">
                  <p:embed/>
                </p:oleObj>
              </mc:Choice>
              <mc:Fallback>
                <p:oleObj name="Formula" r:id="rId38" imgW="1143000" imgH="2200275" progId="Equation.Ribbit">
                  <p:embed/>
                  <p:pic>
                    <p:nvPicPr>
                      <p:cNvPr id="0" name="图片 12033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367224" y="3810000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4294967295"/>
              </p:nvPr>
            </p:nvSpPr>
            <p:spPr>
              <a:xfrm>
                <a:off x="838200" y="1096963"/>
                <a:ext cx="8883650" cy="5062538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一个例子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令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𝑀𝑖𝑛𝑃𝑡𝑠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虚线显示出   领域。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是核心对象。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由    密度直达。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由    密度可达。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  与    密度相连。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38200" y="1096963"/>
                <a:ext cx="8883650" cy="5062538"/>
              </a:xfrm>
              <a:prstGeom prst="rect">
                <a:avLst/>
              </a:prstGeom>
              <a:blipFill>
                <a:blip r:embed="rId3"/>
                <a:stretch>
                  <a:fillRect l="-961" t="-2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1742" y="1668127"/>
            <a:ext cx="5264994" cy="2482768"/>
          </a:xfrm>
          <a:prstGeom prst="rect">
            <a:avLst/>
          </a:prstGeom>
        </p:spPr>
      </p:pic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69867983"/>
              </p:ext>
            </p:extLst>
          </p:nvPr>
        </p:nvGraphicFramePr>
        <p:xfrm>
          <a:off x="2859431" y="2422526"/>
          <a:ext cx="196153" cy="28075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47" name="Formula" r:id="rId5" imgW="1143000" imgH="2200275" progId="Equation.Ribbit">
                  <p:embed/>
                </p:oleObj>
              </mc:Choice>
              <mc:Fallback>
                <p:oleObj name="Formula" r:id="rId5" imgW="1143000" imgH="2200275" progId="Equation.Ribbit">
                  <p:embed/>
                  <p:pic>
                    <p:nvPicPr>
                      <p:cNvPr id="0" name="图片 113912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859431" y="2422526"/>
                        <a:ext cx="196153" cy="28075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98671229"/>
              </p:ext>
            </p:extLst>
          </p:nvPr>
        </p:nvGraphicFramePr>
        <p:xfrm>
          <a:off x="1219200" y="2895600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48" name="Formula" r:id="rId7" imgW="2581275" imgH="2200275" progId="Equation.Ribbit">
                  <p:embed/>
                </p:oleObj>
              </mc:Choice>
              <mc:Fallback>
                <p:oleObj name="Formula" r:id="rId7" imgW="2581275" imgH="2200275" progId="Equation.Ribbit">
                  <p:embed/>
                  <p:pic>
                    <p:nvPicPr>
                      <p:cNvPr id="0" name="图片 1139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219200" y="2895600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83199054"/>
              </p:ext>
            </p:extLst>
          </p:nvPr>
        </p:nvGraphicFramePr>
        <p:xfrm>
          <a:off x="1219200" y="3505200"/>
          <a:ext cx="290513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49" name="Formula" r:id="rId9" imgW="2647950" imgH="2200275" progId="Equation.Ribbit">
                  <p:embed/>
                </p:oleObj>
              </mc:Choice>
              <mc:Fallback>
                <p:oleObj name="Formula" r:id="rId9" imgW="2647950" imgH="2200275" progId="Equation.Ribbit">
                  <p:embed/>
                  <p:pic>
                    <p:nvPicPr>
                      <p:cNvPr id="0" name="图片 1139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219200" y="3505200"/>
                        <a:ext cx="290513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3443568"/>
              </p:ext>
            </p:extLst>
          </p:nvPr>
        </p:nvGraphicFramePr>
        <p:xfrm>
          <a:off x="1219995" y="4103077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0" name="Formula" r:id="rId11" imgW="2657475" imgH="2219325" progId="Equation.Ribbit">
                  <p:embed/>
                </p:oleObj>
              </mc:Choice>
              <mc:Fallback>
                <p:oleObj name="Formula" r:id="rId11" imgW="2657475" imgH="2219325" progId="Equation.Ribbit">
                  <p:embed/>
                  <p:pic>
                    <p:nvPicPr>
                      <p:cNvPr id="0" name="图片 113915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19995" y="4103077"/>
                        <a:ext cx="288925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5218134"/>
              </p:ext>
            </p:extLst>
          </p:nvPr>
        </p:nvGraphicFramePr>
        <p:xfrm>
          <a:off x="1911507" y="4651374"/>
          <a:ext cx="292100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1" name="Formula" r:id="rId13" imgW="2686050" imgH="2200275" progId="Equation.Ribbit">
                  <p:embed/>
                </p:oleObj>
              </mc:Choice>
              <mc:Fallback>
                <p:oleObj name="Formula" r:id="rId13" imgW="2686050" imgH="2200275" progId="Equation.Ribbit">
                  <p:embed/>
                  <p:pic>
                    <p:nvPicPr>
                      <p:cNvPr id="0" name="图片 11391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1911507" y="4651374"/>
                        <a:ext cx="292100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04301085"/>
              </p:ext>
            </p:extLst>
          </p:nvPr>
        </p:nvGraphicFramePr>
        <p:xfrm>
          <a:off x="1890904" y="3505200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2" name="Formula" r:id="rId15" imgW="2581275" imgH="2200275" progId="Equation.Ribbit">
                  <p:embed/>
                </p:oleObj>
              </mc:Choice>
              <mc:Fallback>
                <p:oleObj name="Formula" r:id="rId15" imgW="2581275" imgH="2200275" progId="Equation.Ribbit">
                  <p:embed/>
                  <p:pic>
                    <p:nvPicPr>
                      <p:cNvPr id="0" name="图片 11391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90904" y="3505200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4073649"/>
              </p:ext>
            </p:extLst>
          </p:nvPr>
        </p:nvGraphicFramePr>
        <p:xfrm>
          <a:off x="1890904" y="4108772"/>
          <a:ext cx="282575" cy="242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3" name="Formula" r:id="rId16" imgW="2581275" imgH="2200275" progId="Equation.Ribbit">
                  <p:embed/>
                </p:oleObj>
              </mc:Choice>
              <mc:Fallback>
                <p:oleObj name="Formula" r:id="rId16" imgW="2581275" imgH="2200275" progId="Equation.Ribbit">
                  <p:embed/>
                  <p:pic>
                    <p:nvPicPr>
                      <p:cNvPr id="0" name="图片 113918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90904" y="4108772"/>
                        <a:ext cx="282575" cy="2428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0357986"/>
              </p:ext>
            </p:extLst>
          </p:nvPr>
        </p:nvGraphicFramePr>
        <p:xfrm>
          <a:off x="1219996" y="4648200"/>
          <a:ext cx="288925" cy="246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54" name="Formula" r:id="rId17" imgW="2657475" imgH="2219325" progId="Equation.Ribbit">
                  <p:embed/>
                </p:oleObj>
              </mc:Choice>
              <mc:Fallback>
                <p:oleObj name="Formula" r:id="rId17" imgW="2657475" imgH="2219325" progId="Equation.Ribbit">
                  <p:embed/>
                  <p:pic>
                    <p:nvPicPr>
                      <p:cNvPr id="0" name="图片 113919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219996" y="4648200"/>
                        <a:ext cx="288925" cy="2460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4"/>
              <p:cNvSpPr>
                <a:spLocks noGrp="1"/>
              </p:cNvSpPr>
              <p:nvPr>
                <p:ph idx="4294967295"/>
              </p:nvPr>
            </p:nvSpPr>
            <p:spPr>
              <a:xfrm>
                <a:off x="818794" y="1127443"/>
                <a:ext cx="10306406" cy="4968557"/>
              </a:xfrm>
              <a:prstGeom prst="rect">
                <a:avLst/>
              </a:prstGeom>
            </p:spPr>
            <p:txBody>
              <a:bodyPr>
                <a:norm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对“簇”的定义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由密度可达关系导出的最大密度相连样本集合。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对“簇”的形式化描述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给定领域参数，簇是满足以下性质的非空样本子集：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连接性：                        与    密度相连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	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最大性：     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与    密度可达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r>
                  <a:rPr lang="en-US" altLang="zh-CN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</a:t>
                </a:r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实际上，若   为核心对象，由   密度可达的所有样本组成的集合记为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lang="en-US" altLang="zh-CN" sz="2400" i="1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∈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| </m:t>
                        </m:r>
                        <m:sSup>
                          <m:sSupPr>
                            <m:ctrlPr>
                              <a:rPr lang="en-US" altLang="zh-CN" sz="2400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altLang="zh-CN" sz="240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由</m:t>
                        </m:r>
                        <m:r>
                          <a:rPr lang="en-US" altLang="zh-CN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zh-CN" altLang="en-US" sz="240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密度可达</m:t>
                        </m:r>
                      </m:e>
                    </m:d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</a:t>
                </a:r>
                <a14:m>
                  <m:oMath xmlns:m="http://schemas.openxmlformats.org/officeDocument/2006/math">
                    <m:r>
                      <a:rPr lang="en-US" altLang="zh-CN" sz="240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为满足连接性与最大性的簇。</a:t>
                </a:r>
                <a:endParaRPr lang="en-US" altLang="zh-CN" sz="2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0" indent="0">
                  <a:lnSpc>
                    <a:spcPct val="120000"/>
                  </a:lnSpc>
                  <a:buNone/>
                </a:pP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endParaRPr lang="en-US" altLang="zh-CN" sz="2400" dirty="0"/>
              </a:p>
              <a:p>
                <a:pPr>
                  <a:lnSpc>
                    <a:spcPct val="120000"/>
                  </a:lnSpc>
                </a:pPr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4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4294967295"/>
              </p:nvPr>
            </p:nvSpPr>
            <p:spPr>
              <a:xfrm>
                <a:off x="818794" y="1127443"/>
                <a:ext cx="10306406" cy="4968557"/>
              </a:xfrm>
              <a:prstGeom prst="rect">
                <a:avLst/>
              </a:prstGeom>
              <a:blipFill>
                <a:blip r:embed="rId3"/>
                <a:stretch>
                  <a:fillRect l="-769" t="-2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65746"/>
              </p:ext>
            </p:extLst>
          </p:nvPr>
        </p:nvGraphicFramePr>
        <p:xfrm>
          <a:off x="2971800" y="3550633"/>
          <a:ext cx="1908330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77" name="Formula" r:id="rId4" imgW="21097875" imgH="3181350" progId="Equation.Ribbit">
                  <p:embed/>
                </p:oleObj>
              </mc:Choice>
              <mc:Fallback>
                <p:oleObj name="Formula" r:id="rId4" imgW="21097875" imgH="3181350" progId="Equation.Ribbit">
                  <p:embed/>
                  <p:pic>
                    <p:nvPicPr>
                      <p:cNvPr id="0" name="图片 1210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971800" y="3550633"/>
                        <a:ext cx="1908330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191759"/>
              </p:ext>
            </p:extLst>
          </p:nvPr>
        </p:nvGraphicFramePr>
        <p:xfrm>
          <a:off x="3815689" y="4136807"/>
          <a:ext cx="220551" cy="2065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78" name="Formula" r:id="rId6" imgW="2343150" imgH="2209800" progId="Equation.Ribbit">
                  <p:embed/>
                </p:oleObj>
              </mc:Choice>
              <mc:Fallback>
                <p:oleObj name="Formula" r:id="rId6" imgW="2343150" imgH="2209800" progId="Equation.Ribbit">
                  <p:embed/>
                  <p:pic>
                    <p:nvPicPr>
                      <p:cNvPr id="0" name="图片 121014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815689" y="4136807"/>
                        <a:ext cx="220551" cy="2065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对象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9381950"/>
              </p:ext>
            </p:extLst>
          </p:nvPr>
        </p:nvGraphicFramePr>
        <p:xfrm>
          <a:off x="5573462" y="3550633"/>
          <a:ext cx="224433" cy="2165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79" name="Formula" r:id="rId8" imgW="2524125" imgH="2447925" progId="Equation.Ribbit">
                  <p:embed/>
                </p:oleObj>
              </mc:Choice>
              <mc:Fallback>
                <p:oleObj name="Formula" r:id="rId8" imgW="2524125" imgH="2447925" progId="Equation.Ribbit">
                  <p:embed/>
                  <p:pic>
                    <p:nvPicPr>
                      <p:cNvPr id="0" name="图片 121015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573462" y="3550633"/>
                        <a:ext cx="224433" cy="2165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2308049"/>
              </p:ext>
            </p:extLst>
          </p:nvPr>
        </p:nvGraphicFramePr>
        <p:xfrm>
          <a:off x="3044139" y="4091400"/>
          <a:ext cx="738179" cy="25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80" name="Formula" r:id="rId10" imgW="8629650" imgH="2933700" progId="Equation.Ribbit">
                  <p:embed/>
                </p:oleObj>
              </mc:Choice>
              <mc:Fallback>
                <p:oleObj name="Formula" r:id="rId10" imgW="8629650" imgH="2933700" progId="Equation.Ribbit">
                  <p:embed/>
                  <p:pic>
                    <p:nvPicPr>
                      <p:cNvPr id="0" name="图片 121016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044139" y="4091400"/>
                        <a:ext cx="738179" cy="252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7170387"/>
              </p:ext>
            </p:extLst>
          </p:nvPr>
        </p:nvGraphicFramePr>
        <p:xfrm>
          <a:off x="6019800" y="4055400"/>
          <a:ext cx="1079325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81" name="Formula" r:id="rId12" imgW="11934825" imgH="3181350" progId="Equation.Ribbit">
                  <p:embed/>
                </p:oleObj>
              </mc:Choice>
              <mc:Fallback>
                <p:oleObj name="Formula" r:id="rId12" imgW="11934825" imgH="3181350" progId="Equation.Ribbit">
                  <p:embed/>
                  <p:pic>
                    <p:nvPicPr>
                      <p:cNvPr id="0" name="图片 121017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6019800" y="4055400"/>
                        <a:ext cx="1079325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9081223"/>
              </p:ext>
            </p:extLst>
          </p:nvPr>
        </p:nvGraphicFramePr>
        <p:xfrm>
          <a:off x="4928764" y="3553685"/>
          <a:ext cx="227881" cy="2134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82" name="Formula" r:id="rId14" imgW="2343150" imgH="2209800" progId="Equation.Ribbit">
                  <p:embed/>
                </p:oleObj>
              </mc:Choice>
              <mc:Fallback>
                <p:oleObj name="Formula" r:id="rId14" imgW="2343150" imgH="2209800" progId="Equation.Ribbit">
                  <p:embed/>
                  <p:pic>
                    <p:nvPicPr>
                      <p:cNvPr id="0" name="图片 121018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928764" y="3553685"/>
                        <a:ext cx="227881" cy="2134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39601308"/>
              </p:ext>
            </p:extLst>
          </p:nvPr>
        </p:nvGraphicFramePr>
        <p:xfrm>
          <a:off x="4414905" y="4143470"/>
          <a:ext cx="239462" cy="2310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83" name="Formula" r:id="rId15" imgW="2524125" imgH="2447925" progId="Equation.Ribbit">
                  <p:embed/>
                </p:oleObj>
              </mc:Choice>
              <mc:Fallback>
                <p:oleObj name="Formula" r:id="rId15" imgW="2524125" imgH="2447925" progId="Equation.Ribbit">
                  <p:embed/>
                  <p:pic>
                    <p:nvPicPr>
                      <p:cNvPr id="0" name="图片 121019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414905" y="4143470"/>
                        <a:ext cx="239462" cy="23100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06582942"/>
              </p:ext>
            </p:extLst>
          </p:nvPr>
        </p:nvGraphicFramePr>
        <p:xfrm>
          <a:off x="2852020" y="4679316"/>
          <a:ext cx="20735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84" name="Formula" r:id="rId16" imgW="1619250" imgH="2219325" progId="Equation.Ribbit">
                  <p:embed/>
                </p:oleObj>
              </mc:Choice>
              <mc:Fallback>
                <p:oleObj name="Formula" r:id="rId16" imgW="1619250" imgH="2219325" progId="Equation.Ribbit">
                  <p:embed/>
                  <p:pic>
                    <p:nvPicPr>
                      <p:cNvPr id="0" name="图片 1210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52020" y="4679316"/>
                        <a:ext cx="20735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4176730"/>
              </p:ext>
            </p:extLst>
          </p:nvPr>
        </p:nvGraphicFramePr>
        <p:xfrm>
          <a:off x="5181600" y="4679316"/>
          <a:ext cx="207359" cy="28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285" name="Formula" r:id="rId18" imgW="1619250" imgH="2219325" progId="Equation.Ribbit">
                  <p:embed/>
                </p:oleObj>
              </mc:Choice>
              <mc:Fallback>
                <p:oleObj name="Formula" r:id="rId18" imgW="1619250" imgH="2219325" progId="Equation.Ribbit">
                  <p:embed/>
                  <p:pic>
                    <p:nvPicPr>
                      <p:cNvPr id="0" name="图片 121021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5181600" y="4679316"/>
                        <a:ext cx="207359" cy="288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990600" y="1096963"/>
            <a:ext cx="8616950" cy="5746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DBSCAN</a:t>
            </a:r>
            <a:r>
              <a:rPr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算法伪代码：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0419" name="Picture 3" descr="G:\Users\lamda\Desktop\figures\DBSCA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65486" y="928994"/>
            <a:ext cx="4542064" cy="539560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密度聚类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914400" y="1094423"/>
            <a:ext cx="8616950" cy="57467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聚类效果：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1443" name="Picture 3" descr="G:\Users\lamda\Desktop\figures\DBSCAN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68957" y="1145223"/>
            <a:ext cx="5932243" cy="510317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7724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883920" y="1047750"/>
            <a:ext cx="8686800" cy="4762500"/>
          </a:xfrm>
          <a:prstGeom prst="rect">
            <a:avLst/>
          </a:prstGeom>
        </p:spPr>
        <p:txBody>
          <a:bodyPr/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聚类任务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性能度量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距离计算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原型聚类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密度聚类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层次聚类</a:t>
            </a:r>
          </a:p>
        </p:txBody>
      </p:sp>
    </p:spTree>
    <p:extLst>
      <p:ext uri="{BB962C8B-B14F-4D97-AF65-F5344CB8AC3E}">
        <p14:creationId xmlns:p14="http://schemas.microsoft.com/office/powerpoint/2010/main" val="352684454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4294967295"/>
          </p:nvPr>
        </p:nvSpPr>
        <p:spPr>
          <a:xfrm>
            <a:off x="796924" y="1096963"/>
            <a:ext cx="10252075" cy="4999037"/>
          </a:xfrm>
          <a:prstGeom prst="rect">
            <a:avLst/>
          </a:prstGeom>
        </p:spPr>
        <p:txBody>
          <a:bodyPr>
            <a:normAutofit/>
          </a:bodyPr>
          <a:lstStyle/>
          <a:p>
            <a:pPr lvl="0">
              <a:lnSpc>
                <a:spcPct val="120000"/>
              </a:lnSpc>
              <a:defRPr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层次聚类试图在不同层次对数据集进行划分，从而形成树形的聚类结构。数据集划分既可采用“自底向上”聚合策略，也可采用“自顶向下”的分拆策略。</a:t>
            </a:r>
            <a:endParaRPr lang="en-US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>
              <a:lnSpc>
                <a:spcPct val="120000"/>
              </a:lnSpc>
              <a:defRPr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AGNES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算法（自底向上的层次聚类算法）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首先，将样本中的每一个样本看做一个初始聚类簇，然后在算法运行每一步中找出距离最近的两个聚类簇进行合并，该过程不断重复，直到达到预设的聚类簇的个数。</a:t>
            </a: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20000"/>
              </a:lnSpc>
              <a:buNone/>
              <a:defRPr/>
            </a:pP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这里两个聚类簇    和    的距离，可以有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种度量方式。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68934663"/>
              </p:ext>
            </p:extLst>
          </p:nvPr>
        </p:nvGraphicFramePr>
        <p:xfrm>
          <a:off x="3412146" y="4683000"/>
          <a:ext cx="245454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6" name="Formula" r:id="rId3" imgW="2686050" imgH="2943225" progId="Equation.Ribbit">
                  <p:embed/>
                </p:oleObj>
              </mc:Choice>
              <mc:Fallback>
                <p:oleObj name="Formula" r:id="rId3" imgW="2686050" imgH="2943225" progId="Equation.Ribbit">
                  <p:embed/>
                  <p:pic>
                    <p:nvPicPr>
                      <p:cNvPr id="0" name="图片 115775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12146" y="4683000"/>
                        <a:ext cx="245454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3311117"/>
              </p:ext>
            </p:extLst>
          </p:nvPr>
        </p:nvGraphicFramePr>
        <p:xfrm>
          <a:off x="4101158" y="4683000"/>
          <a:ext cx="242242" cy="27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837" name="Formula" r:id="rId5" imgW="2867025" imgH="3181350" progId="Equation.Ribbit">
                  <p:embed/>
                </p:oleObj>
              </mc:Choice>
              <mc:Fallback>
                <p:oleObj name="Formula" r:id="rId5" imgW="2867025" imgH="3181350" progId="Equation.Ribbit">
                  <p:embed/>
                  <p:pic>
                    <p:nvPicPr>
                      <p:cNvPr id="0" name="图片 11577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101158" y="4683000"/>
                        <a:ext cx="242242" cy="27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1787525" y="2007746"/>
            <a:ext cx="8616950" cy="2416175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buNone/>
            </a:pPr>
            <a:r>
              <a:rPr altLang="en-US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最小距离</a:t>
            </a:r>
            <a:r>
              <a:rPr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altLang="en-US" sz="2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最大距离</a:t>
            </a:r>
            <a:r>
              <a:rPr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endParaRPr lang="en-US" altLang="zh-CN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平均距离：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2" name="对象 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6194419"/>
              </p:ext>
            </p:extLst>
          </p:nvPr>
        </p:nvGraphicFramePr>
        <p:xfrm>
          <a:off x="4094923" y="2059967"/>
          <a:ext cx="4114799" cy="5185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34" name="Formula" r:id="rId3" imgW="39681150" imgH="4991100" progId="Equation.Ribbit">
                  <p:embed/>
                </p:oleObj>
              </mc:Choice>
              <mc:Fallback>
                <p:oleObj name="Formula" r:id="rId3" imgW="39681150" imgH="4991100" progId="Equation.Ribbit">
                  <p:embed/>
                  <p:pic>
                    <p:nvPicPr>
                      <p:cNvPr id="0" name="图片 10064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94923" y="2059967"/>
                        <a:ext cx="4114799" cy="5185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6098308"/>
              </p:ext>
            </p:extLst>
          </p:nvPr>
        </p:nvGraphicFramePr>
        <p:xfrm>
          <a:off x="4094923" y="2908416"/>
          <a:ext cx="4326675" cy="5411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35" name="Formula" r:id="rId5" imgW="39976425" imgH="4991100" progId="Equation.Ribbit">
                  <p:embed/>
                </p:oleObj>
              </mc:Choice>
              <mc:Fallback>
                <p:oleObj name="Formula" r:id="rId5" imgW="39976425" imgH="4991100" progId="Equation.Ribbit">
                  <p:embed/>
                  <p:pic>
                    <p:nvPicPr>
                      <p:cNvPr id="0" name="图片 100645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094923" y="2908416"/>
                        <a:ext cx="4326675" cy="5411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161142"/>
              </p:ext>
            </p:extLst>
          </p:nvPr>
        </p:nvGraphicFramePr>
        <p:xfrm>
          <a:off x="4177749" y="3773503"/>
          <a:ext cx="4890051" cy="8061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736" name="Formula" r:id="rId7" imgW="49101375" imgH="8086725" progId="Equation.Ribbit">
                  <p:embed/>
                </p:oleObj>
              </mc:Choice>
              <mc:Fallback>
                <p:oleObj name="Formula" r:id="rId7" imgW="49101375" imgH="8086725" progId="Equation.Ribbit">
                  <p:embed/>
                  <p:pic>
                    <p:nvPicPr>
                      <p:cNvPr id="0" name="图片 10064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77749" y="3773503"/>
                        <a:ext cx="4890051" cy="8061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 </a:t>
            </a:r>
            <a:r>
              <a:rPr lang="en-US" altLang="zh-CN" dirty="0"/>
              <a:t>– </a:t>
            </a:r>
            <a:r>
              <a:rPr lang="zh-CN" altLang="en-US" dirty="0"/>
              <a:t>树状图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38200" y="1020640"/>
            <a:ext cx="8648700" cy="77470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AGNES</a:t>
            </a:r>
            <a:r>
              <a:rPr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算法树状图：</a:t>
            </a: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3491" name="Picture 3" descr="G:\Users\lamda\Desktop\figures\AGNES_fi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95600" y="1628211"/>
            <a:ext cx="6250169" cy="469638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 </a:t>
            </a:r>
            <a:r>
              <a:rPr lang="en-US" altLang="zh-CN" dirty="0"/>
              <a:t>– AGNES</a:t>
            </a:r>
            <a:r>
              <a:rPr lang="zh-CN" altLang="en-US" dirty="0"/>
              <a:t>算法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38200" y="949325"/>
            <a:ext cx="8616950" cy="57467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AGNES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算法伪代码：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4515" name="Picture 3" descr="G:\Users\lamda\Desktop\figures\AGNES_algo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953000" y="914400"/>
            <a:ext cx="4267200" cy="5433286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14400" y="135419"/>
            <a:ext cx="78486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聚类任务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01296" y="1219200"/>
            <a:ext cx="10323904" cy="4714859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形式化描述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假定样本集                               包含   个无标记样本,每个样本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                    是一个   维的特征向量，聚类算法将样本集   划分成   个不相交的簇                    。其中                  且               。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相应地，用                   表示样本    的“簇标记”（即cluster label）,即            。于是，聚类的结果可用包含    个元素的簇标记向量                              表示。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46779617"/>
              </p:ext>
            </p:extLst>
          </p:nvPr>
        </p:nvGraphicFramePr>
        <p:xfrm>
          <a:off x="2819400" y="1853530"/>
          <a:ext cx="2678440" cy="3467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07" name="Formula" r:id="rId4" imgW="25803225" imgH="3324225" progId="Equation.Ribbit">
                  <p:embed/>
                </p:oleObj>
              </mc:Choice>
              <mc:Fallback>
                <p:oleObj name="Formula" r:id="rId4" imgW="25803225" imgH="3324225" progId="Equation.Ribbit">
                  <p:embed/>
                  <p:pic>
                    <p:nvPicPr>
                      <p:cNvPr id="0" name="图片 10541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819400" y="1853530"/>
                        <a:ext cx="2678440" cy="3467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对象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3716441"/>
              </p:ext>
            </p:extLst>
          </p:nvPr>
        </p:nvGraphicFramePr>
        <p:xfrm>
          <a:off x="6219231" y="1863036"/>
          <a:ext cx="288866" cy="26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08" name="Formula" r:id="rId6" imgW="990600" imgH="885825" progId="Equation.Ribbit">
                  <p:embed/>
                </p:oleObj>
              </mc:Choice>
              <mc:Fallback>
                <p:oleObj name="Formula" r:id="rId6" imgW="990600" imgH="885825" progId="Equation.Ribbit">
                  <p:embed/>
                  <p:pic>
                    <p:nvPicPr>
                      <p:cNvPr id="0" name="图片 105415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19231" y="1863036"/>
                        <a:ext cx="288866" cy="261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30916917"/>
              </p:ext>
            </p:extLst>
          </p:nvPr>
        </p:nvGraphicFramePr>
        <p:xfrm>
          <a:off x="762000" y="2276459"/>
          <a:ext cx="2889250" cy="365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09" name="Formula" r:id="rId8" imgW="26612850" imgH="3324225" progId="Equation.Ribbit">
                  <p:embed/>
                </p:oleObj>
              </mc:Choice>
              <mc:Fallback>
                <p:oleObj name="Formula" r:id="rId8" imgW="26612850" imgH="3324225" progId="Equation.Ribbit">
                  <p:embed/>
                  <p:pic>
                    <p:nvPicPr>
                      <p:cNvPr id="0" name="图片 105416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62000" y="2276459"/>
                        <a:ext cx="2889250" cy="3651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581617"/>
              </p:ext>
            </p:extLst>
          </p:nvPr>
        </p:nvGraphicFramePr>
        <p:xfrm>
          <a:off x="4724400" y="2391292"/>
          <a:ext cx="202285" cy="2661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10" name="Formula" r:id="rId10" imgW="676275" imgH="885825" progId="Equation.Ribbit">
                  <p:embed/>
                </p:oleObj>
              </mc:Choice>
              <mc:Fallback>
                <p:oleObj name="Formula" r:id="rId10" imgW="676275" imgH="885825" progId="Equation.Ribbit">
                  <p:embed/>
                  <p:pic>
                    <p:nvPicPr>
                      <p:cNvPr id="0" name="图片 105417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4724400" y="2391292"/>
                        <a:ext cx="202285" cy="2661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893406"/>
              </p:ext>
            </p:extLst>
          </p:nvPr>
        </p:nvGraphicFramePr>
        <p:xfrm>
          <a:off x="9537705" y="2370332"/>
          <a:ext cx="215895" cy="2712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11" name="Formula" r:id="rId12" imgW="933450" imgH="1162050" progId="Equation.Ribbit">
                  <p:embed/>
                </p:oleObj>
              </mc:Choice>
              <mc:Fallback>
                <p:oleObj name="Formula" r:id="rId12" imgW="933450" imgH="1162050" progId="Equation.Ribbit">
                  <p:embed/>
                  <p:pic>
                    <p:nvPicPr>
                      <p:cNvPr id="0" name="图片 105418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9537705" y="2370332"/>
                        <a:ext cx="215895" cy="2712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70251310"/>
              </p:ext>
            </p:extLst>
          </p:nvPr>
        </p:nvGraphicFramePr>
        <p:xfrm>
          <a:off x="784630" y="2768829"/>
          <a:ext cx="163870" cy="324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12" name="Formula" r:id="rId14" imgW="590550" imgH="1181100" progId="Equation.Ribbit">
                  <p:embed/>
                </p:oleObj>
              </mc:Choice>
              <mc:Fallback>
                <p:oleObj name="Formula" r:id="rId14" imgW="590550" imgH="1181100" progId="Equation.Ribbit">
                  <p:embed/>
                  <p:pic>
                    <p:nvPicPr>
                      <p:cNvPr id="0" name="图片 105419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784630" y="2768829"/>
                        <a:ext cx="163870" cy="3244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07344414"/>
              </p:ext>
            </p:extLst>
          </p:nvPr>
        </p:nvGraphicFramePr>
        <p:xfrm>
          <a:off x="2819400" y="2768829"/>
          <a:ext cx="1760537" cy="2762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13" name="Formula" r:id="rId16" imgW="21250275" imgH="3324225" progId="Equation.Ribbit">
                  <p:embed/>
                </p:oleObj>
              </mc:Choice>
              <mc:Fallback>
                <p:oleObj name="Formula" r:id="rId16" imgW="21250275" imgH="3324225" progId="Equation.Ribbit">
                  <p:embed/>
                  <p:pic>
                    <p:nvPicPr>
                      <p:cNvPr id="0" name="图片 105420"/>
                      <p:cNvPicPr/>
                      <p:nvPr/>
                    </p:nvPicPr>
                    <p:blipFill>
                      <a:blip r:embed="rId17"/>
                      <a:stretch>
                        <a:fillRect/>
                      </a:stretch>
                    </p:blipFill>
                    <p:spPr>
                      <a:xfrm>
                        <a:off x="2819400" y="2768829"/>
                        <a:ext cx="1760537" cy="2762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56099716"/>
              </p:ext>
            </p:extLst>
          </p:nvPr>
        </p:nvGraphicFramePr>
        <p:xfrm>
          <a:off x="5480907" y="2784433"/>
          <a:ext cx="1530576" cy="31554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14" name="Formula" r:id="rId18" imgW="18440400" imgH="3819525" progId="Equation.Ribbit">
                  <p:embed/>
                </p:oleObj>
              </mc:Choice>
              <mc:Fallback>
                <p:oleObj name="Formula" r:id="rId18" imgW="18440400" imgH="3819525" progId="Equation.Ribbit">
                  <p:embed/>
                  <p:pic>
                    <p:nvPicPr>
                      <p:cNvPr id="0" name="图片 105421"/>
                      <p:cNvPicPr/>
                      <p:nvPr/>
                    </p:nvPicPr>
                    <p:blipFill>
                      <a:blip r:embed="rId19"/>
                      <a:stretch>
                        <a:fillRect/>
                      </a:stretch>
                    </p:blipFill>
                    <p:spPr>
                      <a:xfrm>
                        <a:off x="5480907" y="2784433"/>
                        <a:ext cx="1530576" cy="31554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2432771"/>
              </p:ext>
            </p:extLst>
          </p:nvPr>
        </p:nvGraphicFramePr>
        <p:xfrm>
          <a:off x="7543800" y="2787634"/>
          <a:ext cx="1255712" cy="327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15" name="Formula" r:id="rId20" imgW="14906625" imgH="3895725" progId="Equation.Ribbit">
                  <p:embed/>
                </p:oleObj>
              </mc:Choice>
              <mc:Fallback>
                <p:oleObj name="Formula" r:id="rId20" imgW="14906625" imgH="3895725" progId="Equation.Ribbit">
                  <p:embed/>
                  <p:pic>
                    <p:nvPicPr>
                      <p:cNvPr id="0" name="图片 105422"/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7543800" y="2787634"/>
                        <a:ext cx="1255712" cy="3270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2309346"/>
              </p:ext>
            </p:extLst>
          </p:nvPr>
        </p:nvGraphicFramePr>
        <p:xfrm>
          <a:off x="2975427" y="3296390"/>
          <a:ext cx="1604510" cy="2520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16" name="Formula" r:id="rId22" imgW="21221700" imgH="3333750" progId="Equation.Ribbit">
                  <p:embed/>
                </p:oleObj>
              </mc:Choice>
              <mc:Fallback>
                <p:oleObj name="Formula" r:id="rId22" imgW="21221700" imgH="3333750" progId="Equation.Ribbit">
                  <p:embed/>
                  <p:pic>
                    <p:nvPicPr>
                      <p:cNvPr id="0" name="图片 105423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2975427" y="3296390"/>
                        <a:ext cx="1604510" cy="2520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30140799"/>
              </p:ext>
            </p:extLst>
          </p:nvPr>
        </p:nvGraphicFramePr>
        <p:xfrm>
          <a:off x="5860001" y="3346878"/>
          <a:ext cx="312199" cy="301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17" name="Formula" r:id="rId24" imgW="2524125" imgH="2447925" progId="Equation.Ribbit">
                  <p:embed/>
                </p:oleObj>
              </mc:Choice>
              <mc:Fallback>
                <p:oleObj name="Formula" r:id="rId24" imgW="2524125" imgH="2447925" progId="Equation.Ribbit">
                  <p:embed/>
                  <p:pic>
                    <p:nvPicPr>
                      <p:cNvPr id="0" name="图片 105424"/>
                      <p:cNvPicPr/>
                      <p:nvPr/>
                    </p:nvPicPr>
                    <p:blipFill>
                      <a:blip r:embed="rId25"/>
                      <a:stretch>
                        <a:fillRect/>
                      </a:stretch>
                    </p:blipFill>
                    <p:spPr>
                      <a:xfrm>
                        <a:off x="5860001" y="3346878"/>
                        <a:ext cx="312199" cy="301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对象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529230"/>
              </p:ext>
            </p:extLst>
          </p:nvPr>
        </p:nvGraphicFramePr>
        <p:xfrm>
          <a:off x="1219200" y="3715331"/>
          <a:ext cx="924814" cy="3137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18" name="Formula" r:id="rId26" imgW="10096500" imgH="3419475" progId="Equation.Ribbit">
                  <p:embed/>
                </p:oleObj>
              </mc:Choice>
              <mc:Fallback>
                <p:oleObj name="Formula" r:id="rId26" imgW="10096500" imgH="3419475" progId="Equation.Ribbit">
                  <p:embed/>
                  <p:pic>
                    <p:nvPicPr>
                      <p:cNvPr id="0" name="图片 105425"/>
                      <p:cNvPicPr/>
                      <p:nvPr/>
                    </p:nvPicPr>
                    <p:blipFill>
                      <a:blip r:embed="rId27"/>
                      <a:stretch>
                        <a:fillRect/>
                      </a:stretch>
                    </p:blipFill>
                    <p:spPr>
                      <a:xfrm>
                        <a:off x="1219200" y="3715331"/>
                        <a:ext cx="924814" cy="3137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8125949"/>
              </p:ext>
            </p:extLst>
          </p:nvPr>
        </p:nvGraphicFramePr>
        <p:xfrm>
          <a:off x="6278038" y="3759041"/>
          <a:ext cx="288866" cy="2610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19" name="Formula" r:id="rId28" imgW="990600" imgH="885825" progId="Equation.Ribbit">
                  <p:embed/>
                </p:oleObj>
              </mc:Choice>
              <mc:Fallback>
                <p:oleObj name="Formula" r:id="rId28" imgW="990600" imgH="885825" progId="Equation.Ribbit">
                  <p:embed/>
                  <p:pic>
                    <p:nvPicPr>
                      <p:cNvPr id="0" name="图片 10542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278038" y="3759041"/>
                        <a:ext cx="288866" cy="26102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5932851"/>
              </p:ext>
            </p:extLst>
          </p:nvPr>
        </p:nvGraphicFramePr>
        <p:xfrm>
          <a:off x="9431408" y="3691797"/>
          <a:ext cx="2539039" cy="337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220" name="Formula" r:id="rId29" imgW="25146000" imgH="3324225" progId="Equation.Ribbit">
                  <p:embed/>
                </p:oleObj>
              </mc:Choice>
              <mc:Fallback>
                <p:oleObj name="Formula" r:id="rId29" imgW="25146000" imgH="3324225" progId="Equation.Ribbit">
                  <p:embed/>
                  <p:pic>
                    <p:nvPicPr>
                      <p:cNvPr id="0" name="图片 105427"/>
                      <p:cNvPicPr/>
                      <p:nvPr/>
                    </p:nvPicPr>
                    <p:blipFill>
                      <a:blip r:embed="rId30"/>
                      <a:stretch>
                        <a:fillRect/>
                      </a:stretch>
                    </p:blipFill>
                    <p:spPr>
                      <a:xfrm>
                        <a:off x="9431408" y="3691797"/>
                        <a:ext cx="2539039" cy="33726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层次聚类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838200" y="995507"/>
            <a:ext cx="8616950" cy="574675"/>
          </a:xfrm>
          <a:prstGeom prst="rect">
            <a:avLst/>
          </a:prstGeom>
        </p:spPr>
        <p:txBody>
          <a:bodyPr/>
          <a:lstStyle/>
          <a:p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AGNES</a:t>
            </a:r>
            <a:r>
              <a:rPr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算法聚类效果：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6387" y="1570182"/>
            <a:ext cx="5338763" cy="474330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7400" y="467380"/>
            <a:ext cx="80772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北京交通大学本科</a:t>
            </a:r>
            <a:r>
              <a:rPr kumimoji="0" lang="en-US" altLang="zh-CN" sz="2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课程组成员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D7D0B5-32A2-49D8-A6C2-A17DCB2CD645}"/>
              </a:ext>
            </a:extLst>
          </p:cNvPr>
          <p:cNvSpPr/>
          <p:nvPr/>
        </p:nvSpPr>
        <p:spPr>
          <a:xfrm>
            <a:off x="1828800" y="1828800"/>
            <a:ext cx="11760200" cy="2351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Times New Roman" panose="02020603050405020304" pitchFamily="18" charset="0"/>
              </a:rPr>
              <a:t>景丽萍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hlinkClick r:id="rId3"/>
              </a:rPr>
              <a:t>lpjing@bjtu.edu.cn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，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  <a:hlinkClick r:id="rId4"/>
              </a:rPr>
              <a:t>http://faculty.bjtu.edu.cn/8249/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  <a:p>
            <a:pPr marL="0" marR="0" lvl="2" indent="0" algn="l" defTabSz="914400" rtl="0" eaLnBrk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万怀宇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  <a:hlinkClick r:id="rId5"/>
              </a:rPr>
              <a:t>hywan@bjtu.edu.cn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，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  <a:hlinkClick r:id="rId6"/>
              </a:rPr>
              <a:t>http://faculty.bjtu.edu.cn/8793/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2" indent="0" algn="l" defTabSz="914400" rtl="0" eaLnBrk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Times New Roman" panose="02020603050405020304" pitchFamily="18" charset="0"/>
              </a:rPr>
              <a:t>桑基韬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7"/>
              </a:rPr>
              <a:t>jtsang@bjtu.edu.cn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8"/>
              </a:rPr>
              <a:t>http://faculty.bjtu.edu.cn/9129/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王    晶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9"/>
              </a:rPr>
              <a:t>wj@bjtu.edu.cn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    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10"/>
              </a:rPr>
              <a:t>http://faculty.bjtu.edu.cn/9167/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/>
                <a:ea typeface="楷体" panose="02010609060101010101" pitchFamily="49" charset="-122"/>
                <a:cs typeface="Times New Roman" panose="02020603050405020304" pitchFamily="18" charset="0"/>
              </a:rPr>
              <a:t>李晓龙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9"/>
              </a:rPr>
              <a:t>lixl@bjtu.edu.cn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    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11"/>
              </a:rPr>
              <a:t>http://faculty.bjtu.edu.cn/9089/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1880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2000" y="138702"/>
            <a:ext cx="77724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目录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内容占位符 2"/>
          <p:cNvSpPr>
            <a:spLocks noGrp="1"/>
          </p:cNvSpPr>
          <p:nvPr>
            <p:ph idx="4294967295"/>
          </p:nvPr>
        </p:nvSpPr>
        <p:spPr>
          <a:xfrm>
            <a:off x="685800" y="1047750"/>
            <a:ext cx="8686800" cy="4762500"/>
          </a:xfrm>
          <a:prstGeom prst="rect">
            <a:avLst/>
          </a:prstGeom>
        </p:spPr>
        <p:txBody>
          <a:bodyPr/>
          <a:lstStyle/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tx1"/>
                </a:solidFill>
                <a:cs typeface="+mn-ea"/>
              </a:rPr>
              <a:t>聚类任务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性能度量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距离计算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原型聚类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密度聚类</a:t>
            </a:r>
          </a:p>
          <a:p>
            <a:pPr marL="419100" lvl="1" indent="-342900" algn="just">
              <a:lnSpc>
                <a:spcPct val="100000"/>
              </a:lnSpc>
              <a:spcBef>
                <a:spcPts val="600"/>
              </a:spcBef>
              <a:spcAft>
                <a:spcPts val="300"/>
              </a:spcAft>
              <a:buClr>
                <a:srgbClr val="0000FF"/>
              </a:buClr>
              <a:buFont typeface="Wingdings" panose="05000000000000000000" pitchFamily="2" charset="2"/>
              <a:buChar char="v"/>
            </a:pPr>
            <a:r>
              <a:rPr lang="zh-CN" altLang="en-US" sz="2400" b="1" dirty="0">
                <a:solidFill>
                  <a:schemeClr val="bg2"/>
                </a:solidFill>
                <a:cs typeface="+mn-ea"/>
              </a:rPr>
              <a:t>层次聚类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62000" y="152400"/>
            <a:ext cx="78486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性能度量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777240" y="1219201"/>
            <a:ext cx="10500360" cy="47244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聚类性能度量，亦称为聚类“有效性指标”（validity index）</a:t>
            </a:r>
          </a:p>
          <a:p>
            <a:pPr>
              <a:lnSpc>
                <a:spcPct val="11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直观来讲：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我们希望“物以类聚”，即同一簇的样本尽可能彼此的相似，不同簇的样本尽可能不同。换言之，聚类结果的“簇内相似度”（intra-cluster similarity）高，且“簇间相似度”（inter-cluster similarity）低，这样的聚类效果较好.</a:t>
            </a:r>
          </a:p>
          <a:p>
            <a:pPr>
              <a:buNone/>
            </a:pPr>
            <a:endParaRPr lang="zh-CN" altLang="en-US" sz="1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98830" y="152400"/>
            <a:ext cx="78486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性能度量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4294967295"/>
          </p:nvPr>
        </p:nvSpPr>
        <p:spPr>
          <a:xfrm>
            <a:off x="914400" y="1295400"/>
            <a:ext cx="10439400" cy="4114800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聚类性能度量：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外部指标 (external index)</a:t>
            </a:r>
          </a:p>
          <a:p>
            <a:pPr marL="325755" lvl="1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将聚类结果与某个“参考模型”(reference model)进行比较。</a:t>
            </a: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内部指标 (internal index)</a:t>
            </a:r>
          </a:p>
          <a:p>
            <a:pPr marL="325755" lvl="1" indent="0">
              <a:lnSpc>
                <a:spcPct val="12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直接考察聚类结果而不用任何参考模型。</a:t>
            </a:r>
          </a:p>
          <a:p>
            <a:pPr>
              <a:lnSpc>
                <a:spcPct val="120000"/>
              </a:lnSpc>
              <a:buNone/>
            </a:pP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65999"/>
            <a:ext cx="7848600" cy="470898"/>
          </a:xfrm>
        </p:spPr>
        <p:txBody>
          <a:bodyPr>
            <a:noAutofit/>
          </a:bodyPr>
          <a:lstStyle/>
          <a:p>
            <a:r>
              <a:rPr lang="zh-CN" altLang="en-US" dirty="0"/>
              <a:t>性能度量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4294967295"/>
          </p:nvPr>
        </p:nvSpPr>
        <p:spPr>
          <a:xfrm>
            <a:off x="838200" y="1038051"/>
            <a:ext cx="10391360" cy="4738687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sz="2400" dirty="0"/>
              <a:t>    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对数据集                         ，假定通过聚类得到的簇划分为                    ，参考模型给出的簇划分为	                   .   相应地，令   与    分别表示与   和     对应的簇标记向量.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我们将样本两两配对考虑，定义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</a:t>
            </a:r>
          </a:p>
          <a:p>
            <a:pPr marL="0" indent="0">
              <a:lnSpc>
                <a:spcPct val="110000"/>
              </a:lnSpc>
              <a:buNone/>
            </a:pPr>
            <a:endParaRPr lang="zh-CN" altLang="en-US" sz="2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对象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51587339"/>
              </p:ext>
            </p:extLst>
          </p:nvPr>
        </p:nvGraphicFramePr>
        <p:xfrm>
          <a:off x="3111274" y="3361717"/>
          <a:ext cx="5473204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5" name="Formula" r:id="rId3" imgW="57921525" imgH="3810000" progId="Equation.Ribbit">
                  <p:embed/>
                </p:oleObj>
              </mc:Choice>
              <mc:Fallback>
                <p:oleObj name="Formula" r:id="rId3" imgW="57921525" imgH="3810000" progId="Equation.Ribbit">
                  <p:embed/>
                  <p:pic>
                    <p:nvPicPr>
                      <p:cNvPr id="0" name="图片 100200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1274" y="3361717"/>
                        <a:ext cx="5473204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503348"/>
              </p:ext>
            </p:extLst>
          </p:nvPr>
        </p:nvGraphicFramePr>
        <p:xfrm>
          <a:off x="3117068" y="3740121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6" name="Formula" r:id="rId5" imgW="58654950" imgH="3810000" progId="Equation.Ribbit">
                  <p:embed/>
                </p:oleObj>
              </mc:Choice>
              <mc:Fallback>
                <p:oleObj name="Formula" r:id="rId5" imgW="58654950" imgH="3810000" progId="Equation.Ribbit">
                  <p:embed/>
                  <p:pic>
                    <p:nvPicPr>
                      <p:cNvPr id="0" name="图片 100201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17068" y="3740121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865576"/>
              </p:ext>
            </p:extLst>
          </p:nvPr>
        </p:nvGraphicFramePr>
        <p:xfrm>
          <a:off x="3097225" y="4179519"/>
          <a:ext cx="5543437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7" name="Formula" r:id="rId7" imgW="58674000" imgH="3810000" progId="Equation.Ribbit">
                  <p:embed/>
                </p:oleObj>
              </mc:Choice>
              <mc:Fallback>
                <p:oleObj name="Formula" r:id="rId7" imgW="58674000" imgH="3810000" progId="Equation.Ribbit">
                  <p:embed/>
                  <p:pic>
                    <p:nvPicPr>
                      <p:cNvPr id="0" name="图片 100202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3097225" y="4179519"/>
                        <a:ext cx="5543437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对象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16020820"/>
              </p:ext>
            </p:extLst>
          </p:nvPr>
        </p:nvGraphicFramePr>
        <p:xfrm>
          <a:off x="3098664" y="4669200"/>
          <a:ext cx="5664336" cy="360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8" name="Formula" r:id="rId9" imgW="59950350" imgH="3810000" progId="Equation.Ribbit">
                  <p:embed/>
                </p:oleObj>
              </mc:Choice>
              <mc:Fallback>
                <p:oleObj name="Formula" r:id="rId9" imgW="59950350" imgH="3810000" progId="Equation.Ribbit">
                  <p:embed/>
                  <p:pic>
                    <p:nvPicPr>
                      <p:cNvPr id="0" name="图片 100203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98664" y="4669200"/>
                        <a:ext cx="5664336" cy="3600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对象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3116537"/>
              </p:ext>
            </p:extLst>
          </p:nvPr>
        </p:nvGraphicFramePr>
        <p:xfrm>
          <a:off x="9067800" y="1198371"/>
          <a:ext cx="1917487" cy="249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89" name="Formula" r:id="rId11" imgW="25631775" imgH="3324225" progId="Equation.Ribbit">
                  <p:embed/>
                </p:oleObj>
              </mc:Choice>
              <mc:Fallback>
                <p:oleObj name="Formula" r:id="rId11" imgW="25631775" imgH="3324225" progId="Equation.Ribbit">
                  <p:embed/>
                  <p:pic>
                    <p:nvPicPr>
                      <p:cNvPr id="0" name="图片 10020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9067800" y="1198371"/>
                        <a:ext cx="1917487" cy="249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00368671"/>
              </p:ext>
            </p:extLst>
          </p:nvPr>
        </p:nvGraphicFramePr>
        <p:xfrm>
          <a:off x="4395992" y="1584820"/>
          <a:ext cx="2042197" cy="2494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90" name="Formula" r:id="rId13" imgW="27279600" imgH="3324225" progId="Equation.Ribbit">
                  <p:embed/>
                </p:oleObj>
              </mc:Choice>
              <mc:Fallback>
                <p:oleObj name="Formula" r:id="rId13" imgW="27279600" imgH="3324225" progId="Equation.Ribbit">
                  <p:embed/>
                  <p:pic>
                    <p:nvPicPr>
                      <p:cNvPr id="0" name="图片 100205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395992" y="1584820"/>
                        <a:ext cx="2042197" cy="2494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" name="对象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15276479"/>
              </p:ext>
            </p:extLst>
          </p:nvPr>
        </p:nvGraphicFramePr>
        <p:xfrm>
          <a:off x="8229600" y="1600200"/>
          <a:ext cx="149018" cy="27320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91" name="Formula" r:id="rId15" imgW="1609725" imgH="2952750" progId="Equation.Ribbit">
                  <p:embed/>
                </p:oleObj>
              </mc:Choice>
              <mc:Fallback>
                <p:oleObj name="Formula" r:id="rId15" imgW="1609725" imgH="2952750" progId="Equation.Ribbit">
                  <p:embed/>
                  <p:pic>
                    <p:nvPicPr>
                      <p:cNvPr id="0" name="图片 100206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8229600" y="1600200"/>
                        <a:ext cx="149018" cy="27320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8512694"/>
              </p:ext>
            </p:extLst>
          </p:nvPr>
        </p:nvGraphicFramePr>
        <p:xfrm>
          <a:off x="8839200" y="1600200"/>
          <a:ext cx="221760" cy="252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92" name="Formula" r:id="rId17" imgW="2581275" imgH="2952750" progId="Equation.Ribbit">
                  <p:embed/>
                </p:oleObj>
              </mc:Choice>
              <mc:Fallback>
                <p:oleObj name="Formula" r:id="rId17" imgW="2581275" imgH="2952750" progId="Equation.Ribbit">
                  <p:embed/>
                  <p:pic>
                    <p:nvPicPr>
                      <p:cNvPr id="0" name="图片 100207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8839200" y="1600200"/>
                        <a:ext cx="221760" cy="252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9" name="对象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1913414"/>
              </p:ext>
            </p:extLst>
          </p:nvPr>
        </p:nvGraphicFramePr>
        <p:xfrm>
          <a:off x="1353407" y="1981200"/>
          <a:ext cx="322993" cy="304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93" name="Formula" r:id="rId19" imgW="3162300" imgH="2971800" progId="Equation.Ribbit">
                  <p:embed/>
                </p:oleObj>
              </mc:Choice>
              <mc:Fallback>
                <p:oleObj name="Formula" r:id="rId19" imgW="3162300" imgH="2971800" progId="Equation.Ribbit">
                  <p:embed/>
                  <p:pic>
                    <p:nvPicPr>
                      <p:cNvPr id="0" name="图片 100208"/>
                      <p:cNvPicPr/>
                      <p:nvPr/>
                    </p:nvPicPr>
                    <p:blipFill>
                      <a:blip r:embed="rId20"/>
                      <a:stretch>
                        <a:fillRect/>
                      </a:stretch>
                    </p:blipFill>
                    <p:spPr>
                      <a:xfrm>
                        <a:off x="1353407" y="1981200"/>
                        <a:ext cx="322993" cy="3047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0" name="对象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9056715"/>
              </p:ext>
            </p:extLst>
          </p:nvPr>
        </p:nvGraphicFramePr>
        <p:xfrm>
          <a:off x="2514600" y="1170526"/>
          <a:ext cx="2101834" cy="277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94" name="Formula" r:id="rId21" imgW="25279350" imgH="3324225" progId="Equation.Ribbit">
                  <p:embed/>
                </p:oleObj>
              </mc:Choice>
              <mc:Fallback>
                <p:oleObj name="Formula" r:id="rId21" imgW="25279350" imgH="3324225" progId="Equation.Ribbit">
                  <p:embed/>
                  <p:pic>
                    <p:nvPicPr>
                      <p:cNvPr id="0" name="图片 100209"/>
                      <p:cNvPicPr/>
                      <p:nvPr/>
                    </p:nvPicPr>
                    <p:blipFill>
                      <a:blip r:embed="rId22"/>
                      <a:stretch>
                        <a:fillRect/>
                      </a:stretch>
                    </p:blipFill>
                    <p:spPr>
                      <a:xfrm>
                        <a:off x="2514600" y="1170526"/>
                        <a:ext cx="2101834" cy="277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对象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551378"/>
              </p:ext>
            </p:extLst>
          </p:nvPr>
        </p:nvGraphicFramePr>
        <p:xfrm>
          <a:off x="10744200" y="1600200"/>
          <a:ext cx="212347" cy="2869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095" name="Formula" r:id="rId23" imgW="2209800" imgH="2971800" progId="Equation.Ribbit">
                  <p:embed/>
                </p:oleObj>
              </mc:Choice>
              <mc:Fallback>
                <p:oleObj name="Formula" r:id="rId23" imgW="2209800" imgH="2971800" progId="Equation.Ribbit">
                  <p:embed/>
                  <p:pic>
                    <p:nvPicPr>
                      <p:cNvPr id="0" name="图片 100210"/>
                      <p:cNvPicPr/>
                      <p:nvPr/>
                    </p:nvPicPr>
                    <p:blipFill>
                      <a:blip r:embed="rId24"/>
                      <a:stretch>
                        <a:fillRect/>
                      </a:stretch>
                    </p:blipFill>
                    <p:spPr>
                      <a:xfrm>
                        <a:off x="10744200" y="1600200"/>
                        <a:ext cx="212347" cy="2869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McAfee PPT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cAfee PPT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Microsoft YaHei UI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232</TotalTime>
  <Words>2226</Words>
  <Application>Microsoft Office PowerPoint</Application>
  <PresentationFormat>宽屏</PresentationFormat>
  <Paragraphs>302</Paragraphs>
  <Slides>51</Slides>
  <Notes>15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51</vt:i4>
      </vt:variant>
    </vt:vector>
  </HeadingPairs>
  <TitlesOfParts>
    <vt:vector size="68" baseType="lpstr">
      <vt:lpstr>Microsoft YaHei UI</vt:lpstr>
      <vt:lpstr>等线</vt:lpstr>
      <vt:lpstr>等线 Light</vt:lpstr>
      <vt:lpstr>楷体</vt:lpstr>
      <vt:lpstr>宋体</vt:lpstr>
      <vt:lpstr>微软雅黑</vt:lpstr>
      <vt:lpstr>幼圆</vt:lpstr>
      <vt:lpstr>Arial</vt:lpstr>
      <vt:lpstr>Calibri</vt:lpstr>
      <vt:lpstr>Cambria Math</vt:lpstr>
      <vt:lpstr>Times New Roman</vt:lpstr>
      <vt:lpstr>Verdana</vt:lpstr>
      <vt:lpstr>Wingdings</vt:lpstr>
      <vt:lpstr>McAfee PPT</vt:lpstr>
      <vt:lpstr>1_McAfee PPT</vt:lpstr>
      <vt:lpstr>Formula</vt:lpstr>
      <vt:lpstr>Equation</vt:lpstr>
      <vt:lpstr>PowerPoint 演示文稿</vt:lpstr>
      <vt:lpstr>目录</vt:lpstr>
      <vt:lpstr>目录</vt:lpstr>
      <vt:lpstr>聚类任务</vt:lpstr>
      <vt:lpstr>聚类任务</vt:lpstr>
      <vt:lpstr>目录</vt:lpstr>
      <vt:lpstr>性能度量</vt:lpstr>
      <vt:lpstr>性能度量</vt:lpstr>
      <vt:lpstr>性能度量</vt:lpstr>
      <vt:lpstr>性能度量 - 外部指标</vt:lpstr>
      <vt:lpstr>性能度量 – 内部指标</vt:lpstr>
      <vt:lpstr>性能度量 – 内部指标</vt:lpstr>
      <vt:lpstr>目录</vt:lpstr>
      <vt:lpstr>距离计算</vt:lpstr>
      <vt:lpstr>距离计算</vt:lpstr>
      <vt:lpstr>距离计算</vt:lpstr>
      <vt:lpstr>距离计算</vt:lpstr>
      <vt:lpstr>距离度量</vt:lpstr>
      <vt:lpstr>距离度量</vt:lpstr>
      <vt:lpstr>目录</vt:lpstr>
      <vt:lpstr>原型聚类</vt:lpstr>
      <vt:lpstr>原型聚类 – k均值算法</vt:lpstr>
      <vt:lpstr>原型聚类 – k均值算法</vt:lpstr>
      <vt:lpstr>原型聚类 – k均值算法</vt:lpstr>
      <vt:lpstr>原型聚类 – k均值算法</vt:lpstr>
      <vt:lpstr>原型聚类 – k均值算法</vt:lpstr>
      <vt:lpstr>原型聚类 – k均值算法</vt:lpstr>
      <vt:lpstr>原型聚类 – 学习向量量化</vt:lpstr>
      <vt:lpstr>原型聚类 – 学习向量量化</vt:lpstr>
      <vt:lpstr>原型聚类 – 学习向量量化</vt:lpstr>
      <vt:lpstr>原型聚类 – 高斯混合聚类</vt:lpstr>
      <vt:lpstr>原型聚类 – 高斯混合聚类</vt:lpstr>
      <vt:lpstr>原型聚类 – 高斯混合聚类</vt:lpstr>
      <vt:lpstr>原型聚类 – 高斯混合聚类</vt:lpstr>
      <vt:lpstr>高斯混合聚类 – 模型求解（续）</vt:lpstr>
      <vt:lpstr>高斯混合聚类</vt:lpstr>
      <vt:lpstr>高斯混合聚类</vt:lpstr>
      <vt:lpstr>目录</vt:lpstr>
      <vt:lpstr>密度聚类</vt:lpstr>
      <vt:lpstr>密度聚类</vt:lpstr>
      <vt:lpstr>密度聚类</vt:lpstr>
      <vt:lpstr>密度聚类</vt:lpstr>
      <vt:lpstr>密度聚类</vt:lpstr>
      <vt:lpstr>密度聚类</vt:lpstr>
      <vt:lpstr>目录</vt:lpstr>
      <vt:lpstr>层次聚类</vt:lpstr>
      <vt:lpstr>层次聚类</vt:lpstr>
      <vt:lpstr>层次聚类 – 树状图</vt:lpstr>
      <vt:lpstr>层次聚类 – AGNES算法</vt:lpstr>
      <vt:lpstr>层次聚类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VS80I</dc:title>
  <dc:creator>McAfee</dc:creator>
  <cp:lastModifiedBy>Wang Jing</cp:lastModifiedBy>
  <cp:revision>1329</cp:revision>
  <dcterms:created xsi:type="dcterms:W3CDTF">2003-09-23T15:45:00Z</dcterms:created>
  <dcterms:modified xsi:type="dcterms:W3CDTF">2020-08-06T02:26:56Z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